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7"/>
  </p:notesMasterIdLst>
  <p:sldIdLst>
    <p:sldId id="259" r:id="rId2"/>
    <p:sldId id="711" r:id="rId3"/>
    <p:sldId id="289" r:id="rId4"/>
    <p:sldId id="676" r:id="rId5"/>
    <p:sldId id="725" r:id="rId6"/>
    <p:sldId id="716" r:id="rId7"/>
    <p:sldId id="712" r:id="rId8"/>
    <p:sldId id="717" r:id="rId9"/>
    <p:sldId id="718" r:id="rId10"/>
    <p:sldId id="719" r:id="rId11"/>
    <p:sldId id="720" r:id="rId12"/>
    <p:sldId id="680" r:id="rId13"/>
    <p:sldId id="726" r:id="rId14"/>
    <p:sldId id="728" r:id="rId15"/>
    <p:sldId id="727" r:id="rId16"/>
    <p:sldId id="729" r:id="rId17"/>
    <p:sldId id="701" r:id="rId18"/>
    <p:sldId id="730" r:id="rId19"/>
    <p:sldId id="731" r:id="rId20"/>
    <p:sldId id="732" r:id="rId21"/>
    <p:sldId id="733" r:id="rId22"/>
    <p:sldId id="734" r:id="rId23"/>
    <p:sldId id="706" r:id="rId24"/>
    <p:sldId id="713" r:id="rId25"/>
    <p:sldId id="681" r:id="rId26"/>
    <p:sldId id="735" r:id="rId27"/>
    <p:sldId id="736" r:id="rId28"/>
    <p:sldId id="737" r:id="rId29"/>
    <p:sldId id="738" r:id="rId30"/>
    <p:sldId id="688" r:id="rId31"/>
    <p:sldId id="705" r:id="rId32"/>
    <p:sldId id="710" r:id="rId33"/>
    <p:sldId id="714" r:id="rId34"/>
    <p:sldId id="739" r:id="rId35"/>
    <p:sldId id="740" r:id="rId36"/>
    <p:sldId id="742" r:id="rId37"/>
    <p:sldId id="741" r:id="rId38"/>
    <p:sldId id="721" r:id="rId39"/>
    <p:sldId id="747" r:id="rId40"/>
    <p:sldId id="743" r:id="rId41"/>
    <p:sldId id="744" r:id="rId42"/>
    <p:sldId id="745" r:id="rId43"/>
    <p:sldId id="746" r:id="rId44"/>
    <p:sldId id="498" r:id="rId45"/>
    <p:sldId id="675" r:id="rId46"/>
  </p:sldIdLst>
  <p:sldSz cx="12192000" cy="6858000"/>
  <p:notesSz cx="6807200" cy="9939338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12B98517-AC79-4D6B-BC9C-FC9AFF55A0F0}">
          <p14:sldIdLst>
            <p14:sldId id="259"/>
            <p14:sldId id="711"/>
            <p14:sldId id="289"/>
            <p14:sldId id="676"/>
            <p14:sldId id="725"/>
            <p14:sldId id="716"/>
            <p14:sldId id="712"/>
            <p14:sldId id="717"/>
            <p14:sldId id="718"/>
            <p14:sldId id="719"/>
            <p14:sldId id="720"/>
            <p14:sldId id="680"/>
            <p14:sldId id="726"/>
            <p14:sldId id="728"/>
            <p14:sldId id="727"/>
            <p14:sldId id="729"/>
            <p14:sldId id="701"/>
            <p14:sldId id="730"/>
            <p14:sldId id="731"/>
            <p14:sldId id="732"/>
            <p14:sldId id="733"/>
            <p14:sldId id="734"/>
            <p14:sldId id="706"/>
            <p14:sldId id="713"/>
            <p14:sldId id="681"/>
            <p14:sldId id="735"/>
            <p14:sldId id="736"/>
            <p14:sldId id="737"/>
            <p14:sldId id="738"/>
            <p14:sldId id="688"/>
            <p14:sldId id="705"/>
            <p14:sldId id="710"/>
            <p14:sldId id="714"/>
            <p14:sldId id="739"/>
            <p14:sldId id="740"/>
            <p14:sldId id="742"/>
            <p14:sldId id="741"/>
            <p14:sldId id="721"/>
            <p14:sldId id="747"/>
            <p14:sldId id="743"/>
            <p14:sldId id="744"/>
            <p14:sldId id="745"/>
            <p14:sldId id="746"/>
            <p14:sldId id="498"/>
          </p14:sldIdLst>
        </p14:section>
        <p14:section name="appendix" id="{1B2169DE-E738-4755-B962-C94AF44C1441}">
          <p14:sldIdLst>
            <p14:sldId id="6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F6"/>
    <a:srgbClr val="272822"/>
    <a:srgbClr val="B40000"/>
    <a:srgbClr val="820000"/>
    <a:srgbClr val="F43CD1"/>
    <a:srgbClr val="44D0EC"/>
    <a:srgbClr val="F6F5F5"/>
    <a:srgbClr val="EFDBF1"/>
    <a:srgbClr val="6C00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43" autoAdjust="0"/>
    <p:restoredTop sz="89918" autoAdjust="0"/>
  </p:normalViewPr>
  <p:slideViewPr>
    <p:cSldViewPr snapToGrid="0" snapToObjects="1">
      <p:cViewPr varScale="1">
        <p:scale>
          <a:sx n="102" d="100"/>
          <a:sy n="102" d="100"/>
        </p:scale>
        <p:origin x="129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7C5B5-F7CA-2740-AD8B-1F6A90FB4AB0}" type="datetimeFigureOut">
              <a:rPr kumimoji="1" lang="ko-Kore-KR" altLang="en-US" smtClean="0"/>
              <a:t>07/17/2023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A19E7-A389-3F41-AA7F-1859271809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90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1800" dirty="0"/>
              <a:t>인사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r>
              <a:rPr lang="ko-KR" altLang="en-US" sz="1800" dirty="0" err="1"/>
              <a:t>강의자</a:t>
            </a:r>
            <a:r>
              <a:rPr lang="ko-KR" altLang="en-US" sz="1800" dirty="0"/>
              <a:t> 소개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r>
              <a:rPr lang="ko-KR" altLang="en-US" sz="1800" dirty="0"/>
              <a:t>오늘 배울 내용 간략 소개</a:t>
            </a:r>
            <a:endParaRPr lang="en-US" altLang="ko-KR" sz="1800" dirty="0"/>
          </a:p>
          <a:p>
            <a:pPr marL="0" marR="0" indent="0" algn="just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4A7764-6C38-423C-AE37-CD1DD20B6FF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4187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649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378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188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403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302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48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266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277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289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867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1800" dirty="0"/>
              <a:t>오늘 배운 내용 정리 및 배울 간략 소개 겸</a:t>
            </a:r>
            <a:r>
              <a:rPr lang="en-US" altLang="ko-KR" sz="1800" dirty="0"/>
              <a:t>,</a:t>
            </a:r>
            <a:r>
              <a:rPr lang="ko-KR" altLang="en-US" sz="1800" dirty="0"/>
              <a:t> 수업 흐름 파악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endParaRPr lang="en-US" altLang="ko-KR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1B716-F948-4536-82AA-45F12A1BAA8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4966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278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867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232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1165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8211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956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351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5621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5689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45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pass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A19E7-A389-3F41-AA7F-18592718098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32027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3754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9009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8158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82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1198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5712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2343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7233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1271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737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수업 전체 내용 정리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4683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6179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3050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EB8A28-C5A4-4BE0-8733-E33DA9DA4424}" type="slidenum">
              <a:rPr lang="ko-KR" altLang="en-US" smtClean="0"/>
              <a:pPr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0620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440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수업 전체 내용 정리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973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수업 내용에서 필요한 패키지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어떤 패키지를 어떻게 쓸지 간략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92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ko-KR" altLang="en-US" baseline="0" dirty="0" err="1"/>
              <a:t>펑션</a:t>
            </a:r>
            <a:r>
              <a:rPr lang="ko-KR" altLang="en-US" baseline="0" dirty="0"/>
              <a:t> 소개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65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082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93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t="139" b="-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AE95-EDFA-4173-8FC1-C1435B12E1D4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00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CC5EE-1ABF-4EAC-8256-08546DD6ACB9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33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90B74-5E63-4E57-B599-4EA7D1597763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639" y="5102691"/>
            <a:ext cx="10792279" cy="996043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17795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583"/>
            <a:stretch/>
          </p:blipFill>
          <p:spPr>
            <a:xfrm>
              <a:off x="0" y="0"/>
              <a:ext cx="2324100" cy="68580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30" r="74584"/>
            <a:stretch/>
          </p:blipFill>
          <p:spPr>
            <a:xfrm>
              <a:off x="2066926" y="0"/>
              <a:ext cx="1681162" cy="6858000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09304"/>
            <a:ext cx="11833435" cy="718018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400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283" y="949450"/>
            <a:ext cx="11833435" cy="5406899"/>
          </a:xfrm>
        </p:spPr>
        <p:txBody>
          <a:bodyPr>
            <a:normAutofit/>
          </a:bodyPr>
          <a:lstStyle>
            <a:lvl1pPr marL="180000" indent="-180000">
              <a:buFont typeface="Wingdings" panose="05000000000000000000" pitchFamily="2" charset="2"/>
              <a:buChar char="§"/>
              <a:defRPr sz="20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>
              <a:defRPr sz="18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>
              <a:buFont typeface="Times New Roman" panose="02020603050405020304" pitchFamily="18" charset="0"/>
              <a:buChar char="−"/>
              <a:defRPr sz="16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952500" y="7502978"/>
            <a:ext cx="2743200" cy="365125"/>
          </a:xfrm>
        </p:spPr>
        <p:txBody>
          <a:bodyPr/>
          <a:lstStyle/>
          <a:p>
            <a:fld id="{CCC03830-4194-45CE-B285-DB35511FEB24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52900" y="7502978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556375"/>
            <a:ext cx="2743200" cy="30162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ko-KR" i="1"/>
              <a:t>March 14</a:t>
            </a:r>
            <a:r>
              <a:rPr lang="en-US" altLang="ko-KR" i="1" baseline="30000"/>
              <a:t>th</a:t>
            </a:r>
            <a:r>
              <a:rPr lang="en-US" altLang="ko-KR" i="1"/>
              <a:t>, 2019</a:t>
            </a:r>
            <a:r>
              <a:rPr lang="en-US" altLang="ko-KR"/>
              <a:t>    |    </a:t>
            </a:r>
            <a:fld id="{14A20385-A2F7-4E83-91CB-CBD8CF8A7936}" type="slidenum">
              <a:rPr lang="ko-KR" altLang="en-US" smtClean="0"/>
              <a:pPr algn="l"/>
              <a:t>‹#›</a:t>
            </a:fld>
            <a:r>
              <a:rPr lang="en-US" altLang="ko-KR"/>
              <a:t>/21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1701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B12D-6FE5-4C45-9698-D5E9FB3CB93C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83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35BE-1537-492B-BF48-8D6F5A9831D2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17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371B-5E2A-40B3-89DD-4752C5AAF8D9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5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AF81-877A-4BE3-997D-BDF22229AC01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94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C9453-AB44-4BE4-9895-45790C14A1EB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C4D7-6452-4915-AA0E-FCAAB46B2F11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3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0216-8FE0-499F-A8DB-EB9FC6E52C18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52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91166-9451-4286-B5DE-87C98D73CC78}" type="datetime1">
              <a:rPr lang="ko-KR" altLang="en-US" smtClean="0"/>
              <a:t>2023-07-17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28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ciencedirect.com/science/article/pii/S2405959519303455#fig2" TargetMode="Externa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580712"/>
            <a:ext cx="12192000" cy="1813031"/>
          </a:xfrm>
        </p:spPr>
        <p:txBody>
          <a:bodyPr anchor="ctr">
            <a:noAutofit/>
          </a:bodyPr>
          <a:lstStyle/>
          <a:p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제 </a:t>
            </a:r>
            <a:r>
              <a:rPr lang="en-US" altLang="ko-KR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8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회 인공지능 및 </a:t>
            </a:r>
            <a:r>
              <a:rPr lang="ko-KR" altLang="en-US" sz="2800" b="1" dirty="0" err="1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로보틱스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 여름학교</a:t>
            </a:r>
            <a:br>
              <a:rPr lang="en-US" altLang="ko-KR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</a:b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AI &amp; Robotics Summer School 2023</a:t>
            </a:r>
            <a:b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</a:b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딥러닝 실습 </a:t>
            </a: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1 – Deep Learning Basics &amp; Classification</a:t>
            </a:r>
            <a:endParaRPr lang="ko-KR" altLang="en-US" sz="2800" b="1" dirty="0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71415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A20385-A2F7-4E83-91CB-CBD8CF8A7936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524000" y="3414558"/>
            <a:ext cx="9144000" cy="1302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AILAB</a:t>
            </a:r>
            <a:endParaRPr kumimoji="0" lang="en-US" altLang="ko-KR" sz="1400" b="1" i="0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86F631-10AF-4231-95D9-0D612CE96F39}"/>
              </a:ext>
            </a:extLst>
          </p:cNvPr>
          <p:cNvSpPr/>
          <p:nvPr/>
        </p:nvSpPr>
        <p:spPr>
          <a:xfrm>
            <a:off x="3286098" y="4202963"/>
            <a:ext cx="56198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School of Integrated Technology (SIT)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Gwangju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Institute of Science and Technology (GIST)</a:t>
            </a:r>
          </a:p>
        </p:txBody>
      </p:sp>
    </p:spTree>
    <p:extLst>
      <p:ext uri="{BB962C8B-B14F-4D97-AF65-F5344CB8AC3E}">
        <p14:creationId xmlns:p14="http://schemas.microsoft.com/office/powerpoint/2010/main" val="5755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605356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5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>
                <a:latin typeface="Times New Roman" panose="02020603050405020304" pitchFamily="18" charset="0"/>
              </a:rPr>
              <a:t>Linear </a:t>
            </a:r>
            <a:r>
              <a:rPr lang="ko-KR" altLang="en-US" sz="1600" dirty="0">
                <a:latin typeface="Times New Roman" panose="02020603050405020304" pitchFamily="18" charset="0"/>
              </a:rPr>
              <a:t>레이어로 쌓은 기본적인 </a:t>
            </a:r>
            <a:r>
              <a:rPr lang="en-US" altLang="ko-KR" sz="1600" dirty="0">
                <a:latin typeface="Times New Roman" panose="02020603050405020304" pitchFamily="18" charset="0"/>
              </a:rPr>
              <a:t>MLP</a:t>
            </a: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Linear</a:t>
            </a:r>
            <a:r>
              <a:rPr lang="ko-KR" altLang="en-US" sz="1600" dirty="0">
                <a:latin typeface="Times New Roman" panose="02020603050405020304" pitchFamily="18" charset="0"/>
              </a:rPr>
              <a:t>로만 구성되었기 때문에 이미지 같은 </a:t>
            </a:r>
            <a:r>
              <a:rPr lang="en-US" altLang="ko-KR" sz="1600" dirty="0">
                <a:latin typeface="Times New Roman" panose="02020603050405020304" pitchFamily="18" charset="0"/>
              </a:rPr>
              <a:t>(3,32,32) </a:t>
            </a:r>
            <a:r>
              <a:rPr lang="ko-KR" altLang="en-US" sz="1600" dirty="0">
                <a:latin typeface="Times New Roman" panose="02020603050405020304" pitchFamily="18" charset="0"/>
              </a:rPr>
              <a:t>형태 데이터는 입력 전 </a:t>
            </a:r>
            <a:r>
              <a:rPr lang="en-US" altLang="ko-KR" sz="1600" dirty="0">
                <a:latin typeface="Times New Roman" panose="02020603050405020304" pitchFamily="18" charset="0"/>
              </a:rPr>
              <a:t>Flatten </a:t>
            </a:r>
            <a:r>
              <a:rPr lang="ko-KR" altLang="en-US" sz="1600" dirty="0">
                <a:latin typeface="Times New Roman" panose="02020603050405020304" pitchFamily="18" charset="0"/>
              </a:rPr>
              <a:t>과정이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설계 시 입출력의 </a:t>
            </a:r>
            <a:r>
              <a:rPr lang="en-US" altLang="ko-KR" sz="1600" dirty="0">
                <a:latin typeface="Times New Roman" panose="02020603050405020304" pitchFamily="18" charset="0"/>
              </a:rPr>
              <a:t>shape</a:t>
            </a:r>
            <a:r>
              <a:rPr lang="ko-KR" altLang="en-US" sz="1600" dirty="0">
                <a:latin typeface="Times New Roman" panose="02020603050405020304" pitchFamily="18" charset="0"/>
              </a:rPr>
              <a:t> 고려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마지막 레이어인 </a:t>
            </a:r>
            <a:r>
              <a:rPr lang="en-US" altLang="ko-KR" sz="1600" dirty="0">
                <a:latin typeface="Times New Roman" panose="02020603050405020304" pitchFamily="18" charset="0"/>
              </a:rPr>
              <a:t>fc4</a:t>
            </a:r>
            <a:r>
              <a:rPr lang="ko-KR" altLang="en-US" sz="1600" dirty="0">
                <a:latin typeface="Times New Roman" panose="02020603050405020304" pitchFamily="18" charset="0"/>
              </a:rPr>
              <a:t>는 전체 클래스 개수 만큼의 출력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시 </a:t>
            </a:r>
            <a:r>
              <a:rPr lang="en-US" altLang="ko-KR" sz="1600" dirty="0">
                <a:latin typeface="Times New Roman" panose="02020603050405020304" pitchFamily="18" charset="0"/>
              </a:rPr>
              <a:t>Cross Entropy </a:t>
            </a:r>
            <a:r>
              <a:rPr lang="ko-KR" altLang="en-US" sz="1600" dirty="0">
                <a:latin typeface="Times New Roman" panose="02020603050405020304" pitchFamily="18" charset="0"/>
              </a:rPr>
              <a:t>함수를 사용하는 경우 함수 내에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과정이 포함되어 최종 출력에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를 사용하지 않음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Negative Likelihood Loss</a:t>
            </a:r>
            <a:r>
              <a:rPr lang="ko-KR" altLang="en-US" sz="1600" dirty="0">
                <a:latin typeface="Times New Roman" panose="02020603050405020304" pitchFamily="18" charset="0"/>
              </a:rPr>
              <a:t>와 같이 함수 내에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가 포함되어 있지 않은 경우 모델 최종 출력에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진행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FCN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6316824" y="949447"/>
            <a:ext cx="5791199" cy="471423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6316824" y="1074509"/>
            <a:ext cx="5791199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FCNet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FCNet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fc0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fc1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fc2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fc3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fc4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</a:t>
            </a:r>
          </a:p>
          <a:p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out0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out1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fc1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out2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out1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out3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out4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score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 = </a:t>
            </a:r>
            <a:r>
              <a:rPr lang="en-US" altLang="ko-KR" sz="14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F.softmax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(score)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</a:p>
        </p:txBody>
      </p:sp>
    </p:spTree>
    <p:extLst>
      <p:ext uri="{BB962C8B-B14F-4D97-AF65-F5344CB8AC3E}">
        <p14:creationId xmlns:p14="http://schemas.microsoft.com/office/powerpoint/2010/main" val="4175698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5409755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2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 err="1">
                <a:latin typeface="Times New Roman" panose="02020603050405020304" pitchFamily="18" charset="0"/>
              </a:rPr>
              <a:t>Conv</a:t>
            </a:r>
            <a:r>
              <a:rPr lang="en-US" altLang="ko-KR" sz="1600" dirty="0">
                <a:latin typeface="Times New Roman" panose="02020603050405020304" pitchFamily="18" charset="0"/>
              </a:rPr>
              <a:t> Layer</a:t>
            </a:r>
            <a:r>
              <a:rPr lang="ko-KR" altLang="en-US" sz="1600" dirty="0">
                <a:latin typeface="Times New Roman" panose="02020603050405020304" pitchFamily="18" charset="0"/>
              </a:rPr>
              <a:t>와 </a:t>
            </a:r>
            <a:r>
              <a:rPr lang="en-US" altLang="ko-KR" sz="1600" dirty="0">
                <a:latin typeface="Times New Roman" panose="02020603050405020304" pitchFamily="18" charset="0"/>
              </a:rPr>
              <a:t>Fc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포함한 기본적인 </a:t>
            </a:r>
            <a:r>
              <a:rPr lang="en-US" altLang="ko-KR" sz="1600" dirty="0">
                <a:latin typeface="Times New Roman" panose="02020603050405020304" pitchFamily="18" charset="0"/>
              </a:rPr>
              <a:t>CNN </a:t>
            </a:r>
            <a:r>
              <a:rPr lang="ko-KR" altLang="en-US" sz="1600" dirty="0">
                <a:latin typeface="Times New Roman" panose="02020603050405020304" pitchFamily="18" charset="0"/>
              </a:rPr>
              <a:t>구조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nn.Sequential</a:t>
            </a:r>
            <a:r>
              <a:rPr lang="ko-KR" altLang="en-US" sz="1600" dirty="0">
                <a:latin typeface="Times New Roman" panose="02020603050405020304" pitchFamily="18" charset="0"/>
              </a:rPr>
              <a:t>을 이용해 </a:t>
            </a:r>
            <a:r>
              <a:rPr lang="en-US" altLang="ko-KR" sz="1600" dirty="0">
                <a:latin typeface="Times New Roman" panose="02020603050405020304" pitchFamily="18" charset="0"/>
              </a:rPr>
              <a:t>2</a:t>
            </a:r>
            <a:r>
              <a:rPr lang="ko-KR" altLang="en-US" sz="1600" dirty="0">
                <a:latin typeface="Times New Roman" panose="02020603050405020304" pitchFamily="18" charset="0"/>
              </a:rPr>
              <a:t>개의 레이어를 구성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각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레이어마다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 err="1">
                <a:latin typeface="Times New Roman" panose="02020603050405020304" pitchFamily="18" charset="0"/>
              </a:rPr>
              <a:t>Conv</a:t>
            </a:r>
            <a:r>
              <a:rPr lang="en-US" altLang="ko-KR" sz="1600" dirty="0">
                <a:latin typeface="Times New Roman" panose="02020603050405020304" pitchFamily="18" charset="0"/>
              </a:rPr>
              <a:t> Layer,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ReLU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활성화 함수</a:t>
            </a:r>
            <a:r>
              <a:rPr lang="en-US" altLang="ko-KR" sz="1600" dirty="0">
                <a:latin typeface="Times New Roman" panose="02020603050405020304" pitchFamily="18" charset="0"/>
              </a:rPr>
              <a:t>, Max Pool </a:t>
            </a:r>
            <a:r>
              <a:rPr lang="ko-KR" altLang="en-US" sz="1600" dirty="0">
                <a:latin typeface="Times New Roman" panose="02020603050405020304" pitchFamily="18" charset="0"/>
              </a:rPr>
              <a:t>레이어로 구성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마지막에는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피쳐를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>
                <a:latin typeface="Times New Roman" panose="02020603050405020304" pitchFamily="18" charset="0"/>
              </a:rPr>
              <a:t>Flatten </a:t>
            </a:r>
            <a:r>
              <a:rPr lang="ko-KR" altLang="en-US" sz="1600" dirty="0">
                <a:latin typeface="Times New Roman" panose="02020603050405020304" pitchFamily="18" charset="0"/>
              </a:rPr>
              <a:t>시켜 </a:t>
            </a:r>
            <a:r>
              <a:rPr lang="en-US" altLang="ko-KR" sz="1600" dirty="0">
                <a:latin typeface="Times New Roman" panose="02020603050405020304" pitchFamily="18" charset="0"/>
              </a:rPr>
              <a:t>Fc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이용해 분류 진행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Linear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선언하기 위해 모델의 출력 </a:t>
            </a:r>
            <a:r>
              <a:rPr lang="en-US" altLang="ko-KR" sz="1600" dirty="0">
                <a:latin typeface="Times New Roman" panose="02020603050405020304" pitchFamily="18" charset="0"/>
              </a:rPr>
              <a:t>shape</a:t>
            </a:r>
            <a:r>
              <a:rPr lang="ko-KR" altLang="en-US" sz="1600" dirty="0">
                <a:latin typeface="Times New Roman" panose="02020603050405020304" pitchFamily="18" charset="0"/>
              </a:rPr>
              <a:t>에 대한 사전 계산이 필요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Basic CNN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5673013" y="949449"/>
            <a:ext cx="6339706" cy="539536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768319" y="1074509"/>
            <a:ext cx="6339706" cy="48013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Linear model (w*h*c of the last feature map, Number of class)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flatten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Flatten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flatten =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out.reshape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out.size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(0), -1) # We can also use '.reshape'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flatten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 =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F.softmax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(score) 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</a:t>
            </a:r>
          </a:p>
        </p:txBody>
      </p:sp>
    </p:spTree>
    <p:extLst>
      <p:ext uri="{BB962C8B-B14F-4D97-AF65-F5344CB8AC3E}">
        <p14:creationId xmlns:p14="http://schemas.microsoft.com/office/powerpoint/2010/main" val="4255836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7170" name="Picture 2" descr="ResNet-18 Architectur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1255"/>
            <a:ext cx="3525656" cy="318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9621656" y="5865766"/>
            <a:ext cx="18004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/>
              <a:t>ResNet18 Structure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5920033" y="6191203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https://www.researchgate.net/figure/ResNet-18-Architecture_tbl1_322476121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6096000" y="1074509"/>
            <a:ext cx="6095999" cy="164586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6095999" y="1074509"/>
            <a:ext cx="602446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</a:p>
          <a:p>
            <a:b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weights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ResNet18_Weights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DEFAULT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3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 err="1"/>
              <a:t>torchvision.models</a:t>
            </a:r>
            <a:r>
              <a:rPr lang="ko-KR" altLang="en-US" sz="1600" dirty="0"/>
              <a:t>에서 사전에 정의된 모델 활용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모델의 </a:t>
            </a:r>
            <a:r>
              <a:rPr lang="en-US" altLang="ko-KR" sz="1600" dirty="0"/>
              <a:t>weight </a:t>
            </a:r>
            <a:r>
              <a:rPr lang="ko-KR" altLang="en-US" sz="1600" dirty="0" err="1"/>
              <a:t>파라미터를</a:t>
            </a:r>
            <a:r>
              <a:rPr lang="ko-KR" altLang="en-US" sz="1600" dirty="0"/>
              <a:t> 통해 사전 학습된 </a:t>
            </a:r>
            <a:r>
              <a:rPr lang="ko-KR" altLang="en-US" sz="1600" dirty="0" err="1"/>
              <a:t>파라미터</a:t>
            </a:r>
            <a:r>
              <a:rPr lang="ko-KR" altLang="en-US" sz="1600" dirty="0"/>
              <a:t> 전이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weight</a:t>
            </a:r>
            <a:r>
              <a:rPr lang="ko-KR" altLang="en-US" sz="1600" dirty="0"/>
              <a:t>는 </a:t>
            </a:r>
            <a:r>
              <a:rPr lang="en-US" altLang="ko-KR" sz="1600" dirty="0"/>
              <a:t>models.[</a:t>
            </a:r>
            <a:r>
              <a:rPr lang="ko-KR" altLang="en-US" sz="1600" dirty="0"/>
              <a:t>모델명</a:t>
            </a:r>
            <a:r>
              <a:rPr lang="en-US" altLang="ko-KR" sz="1600" dirty="0"/>
              <a:t>]_</a:t>
            </a:r>
            <a:r>
              <a:rPr lang="en-US" altLang="ko-KR" sz="1600" dirty="0" err="1"/>
              <a:t>Weights.Default</a:t>
            </a:r>
            <a:r>
              <a:rPr lang="en-US" altLang="ko-KR" sz="1600" dirty="0"/>
              <a:t> </a:t>
            </a:r>
            <a:r>
              <a:rPr lang="ko-KR" altLang="en-US" sz="1600" dirty="0"/>
              <a:t>혹은 </a:t>
            </a:r>
            <a:r>
              <a:rPr lang="en-US" altLang="ko-KR" sz="1600" dirty="0"/>
              <a:t>models.[</a:t>
            </a:r>
            <a:r>
              <a:rPr lang="ko-KR" altLang="en-US" sz="1600" dirty="0"/>
              <a:t>모델명</a:t>
            </a:r>
            <a:r>
              <a:rPr lang="en-US" altLang="ko-KR" sz="1600" dirty="0"/>
              <a:t>]_Weights.[</a:t>
            </a:r>
            <a:r>
              <a:rPr lang="ko-KR" altLang="en-US" sz="1600" dirty="0" err="1"/>
              <a:t>파라미터명</a:t>
            </a:r>
            <a:r>
              <a:rPr lang="en-US" altLang="ko-KR" sz="1600" dirty="0"/>
              <a:t>] </a:t>
            </a:r>
            <a:r>
              <a:rPr lang="ko-KR" altLang="en-US" sz="1600" dirty="0"/>
              <a:t>으로 선언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사전 정의된 모델은 출력 </a:t>
            </a:r>
            <a:r>
              <a:rPr lang="en-US" altLang="ko-KR" sz="1600" dirty="0"/>
              <a:t>shape</a:t>
            </a:r>
            <a:r>
              <a:rPr lang="ko-KR" altLang="en-US" sz="1600" dirty="0"/>
              <a:t>가 정해져 있기 때문에 사용시 조정이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최종 출력 형태를 결정하는 </a:t>
            </a:r>
            <a:r>
              <a:rPr lang="en-US" altLang="ko-KR" sz="1600" dirty="0"/>
              <a:t>fc </a:t>
            </a:r>
            <a:r>
              <a:rPr lang="ko-KR" altLang="en-US" sz="1600" dirty="0"/>
              <a:t>레이어를 새로 선언하는 것으로 출력 </a:t>
            </a:r>
            <a:r>
              <a:rPr lang="en-US" altLang="ko-KR" sz="1600" dirty="0"/>
              <a:t>shape </a:t>
            </a:r>
            <a:r>
              <a:rPr lang="ko-KR" altLang="en-US" sz="1600" dirty="0"/>
              <a:t>변경이 가능</a:t>
            </a:r>
          </a:p>
        </p:txBody>
      </p:sp>
    </p:spTree>
    <p:extLst>
      <p:ext uri="{BB962C8B-B14F-4D97-AF65-F5344CB8AC3E}">
        <p14:creationId xmlns:p14="http://schemas.microsoft.com/office/powerpoint/2010/main" val="1056303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920033" y="1037938"/>
                <a:ext cx="576000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/>
                  <a:t>Ground Truth : [1.0, 0.0, 0.0, 0.0]</a:t>
                </a:r>
                <a:endParaRPr lang="ko-KR" altLang="en-US" sz="1600" dirty="0"/>
              </a:p>
              <a:p>
                <a:r>
                  <a:rPr lang="en-US" altLang="ko-KR" sz="1600" dirty="0"/>
                  <a:t>Prediction      : [1.2, 0.4, 0.2, 0.2]</a:t>
                </a:r>
              </a:p>
              <a:p>
                <a:r>
                  <a:rPr lang="en-US" altLang="ko-KR" sz="1600" dirty="0" err="1"/>
                  <a:t>Softmax</a:t>
                </a:r>
                <a:r>
                  <a:rPr lang="en-US" altLang="ko-KR" sz="1600" dirty="0"/>
                  <a:t>(prediction) : [0.4576, 0.2056, 0.1684, 0.1684]</a:t>
                </a:r>
              </a:p>
              <a:p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ko-KR" sz="1600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−(1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0.4576</m:t>
                          </m:r>
                        </m:e>
                      </m:func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+0×</m:t>
                      </m:r>
                      <m:func>
                        <m:func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0.2056</m:t>
                          </m:r>
                        </m:e>
                      </m:func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0×</m:t>
                      </m:r>
                      <m:func>
                        <m:funcPr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1684+</m:t>
                          </m:r>
                        </m:e>
                      </m:func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0×</m:t>
                      </m:r>
                      <m:func>
                        <m:funcPr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1684)</m:t>
                          </m:r>
                        </m:e>
                      </m:func>
                    </m:oMath>
                  </m:oMathPara>
                </a14:m>
                <a:endParaRPr lang="en-US" altLang="ko-KR" sz="1600" dirty="0"/>
              </a:p>
              <a:p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=0.7817</m:t>
                      </m:r>
                    </m:oMath>
                  </m:oMathPara>
                </a14:m>
                <a:endParaRPr lang="en-US" altLang="ko-KR" sz="1600" b="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0033" y="1037938"/>
                <a:ext cx="5760000" cy="2308324"/>
              </a:xfrm>
              <a:prstGeom prst="rect">
                <a:avLst/>
              </a:prstGeom>
              <a:blipFill>
                <a:blip r:embed="rId3"/>
                <a:stretch>
                  <a:fillRect l="-529" t="-7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5916719" y="3574904"/>
            <a:ext cx="6095999" cy="15079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920033" y="3625544"/>
            <a:ext cx="6024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CrossEntropyLoss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prediction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groundTruth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prediction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groundTruth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----------------------------------------------------------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0.7817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내용 개체 틀 11">
                <a:extLst>
                  <a:ext uri="{FF2B5EF4-FFF2-40B4-BE49-F238E27FC236}">
                    <a16:creationId xmlns:a16="http://schemas.microsoft.com/office/drawing/2014/main" id="{2CC55B63-BF29-4477-8B35-90D403B7B5A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9283" y="949450"/>
                <a:ext cx="5409755" cy="56069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180000" indent="-1800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Wingdings" panose="05000000000000000000" pitchFamily="2" charset="2"/>
                  <a:buChar char="§"/>
                  <a:defRPr sz="20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1pPr>
                <a:lvl2pPr marL="360000" indent="-1800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2pPr>
                <a:lvl3pPr marL="540000" indent="-1800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Times New Roman" panose="02020603050405020304" pitchFamily="18" charset="0"/>
                  <a:buChar char="−"/>
                  <a:defRPr sz="16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손실함수</a:t>
                </a:r>
                <a:r>
                  <a:rPr lang="en-US" altLang="ko-KR" sz="1600" dirty="0"/>
                  <a:t>(Loss function)</a:t>
                </a:r>
                <a:r>
                  <a:rPr lang="ko-KR" altLang="en-US" sz="1600" dirty="0"/>
                  <a:t>는 모델의 </a:t>
                </a:r>
                <a:r>
                  <a:rPr lang="ko-KR" altLang="en-US" sz="1600" dirty="0" err="1"/>
                  <a:t>예측값과</a:t>
                </a:r>
                <a:r>
                  <a:rPr lang="ko-KR" altLang="en-US" sz="1600" dirty="0"/>
                  <a:t> 실제 </a:t>
                </a:r>
                <a:r>
                  <a:rPr lang="ko-KR" altLang="en-US" sz="1600" dirty="0" err="1"/>
                  <a:t>정답값과의</a:t>
                </a:r>
                <a:r>
                  <a:rPr lang="ko-KR" altLang="en-US" sz="1600" dirty="0"/>
                  <a:t> 차이를 계산하는 역할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태스크와 목적에 따라 다양한 손실함수가 존재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분류 학습에서 가장 자주 사용되는 </a:t>
                </a:r>
                <a:r>
                  <a:rPr lang="ko-KR" altLang="en-US" sz="1600" dirty="0" err="1"/>
                  <a:t>손실함수는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Cross Entropy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Loss</a:t>
                </a:r>
                <a:r>
                  <a:rPr lang="ko-KR" altLang="en-US" sz="1600" dirty="0"/>
                  <a:t>로 다음과 같은 수식으로 표현</a:t>
                </a:r>
                <a:endParaRPr lang="en-US" altLang="ko-KR" sz="1600" dirty="0"/>
              </a:p>
              <a:p>
                <a:pPr marL="0" indent="0">
                  <a:lnSpc>
                    <a:spcPct val="11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ko-KR" sz="16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정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답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예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측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데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이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터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수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en-US" altLang="ko-KR" sz="1600" dirty="0"/>
                  <a:t>Cross Entropy Loss</a:t>
                </a:r>
                <a:r>
                  <a:rPr lang="ko-KR" altLang="en-US" sz="1600" dirty="0"/>
                  <a:t>는 정답 라벨 위치의 </a:t>
                </a:r>
                <a:r>
                  <a:rPr lang="ko-KR" altLang="en-US" sz="1600" dirty="0" err="1"/>
                  <a:t>예측값만이</a:t>
                </a:r>
                <a:r>
                  <a:rPr lang="ko-KR" altLang="en-US" sz="1600" dirty="0"/>
                  <a:t> 학습에 사용되며 정답을 확실히 맞출 수록 로스가 </a:t>
                </a:r>
                <a:r>
                  <a:rPr lang="en-US" altLang="ko-KR" sz="1600" dirty="0"/>
                  <a:t>0</a:t>
                </a:r>
                <a:r>
                  <a:rPr lang="ko-KR" altLang="en-US" sz="1600" dirty="0"/>
                  <a:t>으로 수렴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en-US" altLang="ko-KR" sz="1600" dirty="0" err="1"/>
                  <a:t>Pytorch</a:t>
                </a:r>
                <a:r>
                  <a:rPr lang="ko-KR" altLang="en-US" sz="1600" dirty="0"/>
                  <a:t>에서는 </a:t>
                </a:r>
                <a:r>
                  <a:rPr lang="en-US" altLang="ko-KR" sz="1600" dirty="0"/>
                  <a:t>loss </a:t>
                </a:r>
                <a:r>
                  <a:rPr lang="ko-KR" altLang="en-US" sz="1600" dirty="0"/>
                  <a:t>계산 시 모델의 </a:t>
                </a:r>
                <a:r>
                  <a:rPr lang="ko-KR" altLang="en-US" sz="1600" dirty="0" err="1"/>
                  <a:t>출력값을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0</a:t>
                </a:r>
                <a:r>
                  <a:rPr lang="ko-KR" altLang="en-US" sz="1600" dirty="0"/>
                  <a:t>과 </a:t>
                </a:r>
                <a:r>
                  <a:rPr lang="en-US" altLang="ko-KR" sz="1600" dirty="0"/>
                  <a:t>1 </a:t>
                </a:r>
                <a:r>
                  <a:rPr lang="ko-KR" altLang="en-US" sz="1600" dirty="0" err="1"/>
                  <a:t>사잇값으로</a:t>
                </a:r>
                <a:r>
                  <a:rPr lang="ko-KR" altLang="en-US" sz="1600" dirty="0"/>
                  <a:t> </a:t>
                </a:r>
                <a:r>
                  <a:rPr lang="ko-KR" altLang="en-US" sz="1600" dirty="0" err="1"/>
                  <a:t>정규화하기</a:t>
                </a:r>
                <a:r>
                  <a:rPr lang="ko-KR" altLang="en-US" sz="1600" dirty="0"/>
                  <a:t> 위해 출력에 </a:t>
                </a:r>
                <a:r>
                  <a:rPr lang="en-US" altLang="ko-KR" sz="1600" dirty="0" err="1"/>
                  <a:t>Softmax</a:t>
                </a:r>
                <a:r>
                  <a:rPr lang="ko-KR" altLang="en-US" sz="1600" dirty="0"/>
                  <a:t>를 취하여 계산</a:t>
                </a:r>
              </a:p>
            </p:txBody>
          </p:sp>
        </mc:Choice>
        <mc:Fallback xmlns="">
          <p:sp>
            <p:nvSpPr>
              <p:cNvPr id="10" name="내용 개체 틀 11">
                <a:extLst>
                  <a:ext uri="{FF2B5EF4-FFF2-40B4-BE49-F238E27FC236}">
                    <a16:creationId xmlns:a16="http://schemas.microsoft.com/office/drawing/2014/main" id="{2CC55B63-BF29-4477-8B35-90D403B7B5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83" y="949450"/>
                <a:ext cx="5409755" cy="5606925"/>
              </a:xfrm>
              <a:prstGeom prst="rect">
                <a:avLst/>
              </a:prstGeom>
              <a:blipFill>
                <a:blip r:embed="rId4"/>
                <a:stretch>
                  <a:fillRect l="-450" t="-326" r="-3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705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6146" name="Picture 2" descr="Optimizer 종류 및 정리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530" y="949449"/>
            <a:ext cx="5265511" cy="259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102" y="3695700"/>
            <a:ext cx="3200400" cy="5334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004397" y="3793123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SGD : </a:t>
            </a:r>
            <a:endParaRPr lang="ko-KR" altLang="en-US" sz="16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9102" y="4377595"/>
            <a:ext cx="3751311" cy="200374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04397" y="4377595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ADAM : </a:t>
            </a:r>
            <a:endParaRPr lang="ko-KR" altLang="en-US" sz="1600" dirty="0"/>
          </a:p>
        </p:txBody>
      </p:sp>
      <p:sp>
        <p:nvSpPr>
          <p:cNvPr id="14" name="직사각형 13"/>
          <p:cNvSpPr/>
          <p:nvPr/>
        </p:nvSpPr>
        <p:spPr>
          <a:xfrm>
            <a:off x="9161890" y="6350814"/>
            <a:ext cx="155042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dirty="0"/>
              <a:t>https://twinw.tistory.com/247</a:t>
            </a:r>
          </a:p>
        </p:txBody>
      </p:sp>
      <p:sp>
        <p:nvSpPr>
          <p:cNvPr id="6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</a:t>
            </a:r>
            <a:r>
              <a:rPr lang="en-US" altLang="ko-KR" sz="1600" dirty="0"/>
              <a:t>(Optimizer)</a:t>
            </a:r>
            <a:r>
              <a:rPr lang="ko-KR" altLang="en-US" sz="1600" dirty="0"/>
              <a:t>는 손실함수를 최소화하는 방향의 기울기로 모델의 파라미터를 업데이트 하는 역할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Gradient Descent(GD)</a:t>
            </a:r>
            <a:r>
              <a:rPr lang="ko-KR" altLang="en-US" sz="1600" dirty="0"/>
              <a:t>는 모든 데이터를 다 고려한 후 기울기를 계산하여 모델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Stochastic Gradient Descent(SGD)</a:t>
            </a:r>
            <a:r>
              <a:rPr lang="ko-KR" altLang="en-US" sz="1600" dirty="0"/>
              <a:t>는 일부 데이터만 고려하여 빠르게 기울기를 계산하고 모델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SGD</a:t>
            </a:r>
            <a:r>
              <a:rPr lang="ko-KR" altLang="en-US" sz="1600" dirty="0"/>
              <a:t>는 </a:t>
            </a:r>
            <a:r>
              <a:rPr lang="en-US" altLang="ko-KR" sz="1600" dirty="0"/>
              <a:t>GD</a:t>
            </a:r>
            <a:r>
              <a:rPr lang="ko-KR" altLang="en-US" sz="1600" dirty="0"/>
              <a:t> 보다 같은 시간 내에 더 많은 학습을 진행할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SGD</a:t>
            </a:r>
            <a:r>
              <a:rPr lang="ko-KR" altLang="en-US" sz="1600" dirty="0"/>
              <a:t>는 근본적으로는 데이터 하나마다 기울기를 계산하여 모델을 학습하는 방법이지만 미니 배치를 활용하여 모델을 학습하는 </a:t>
            </a:r>
            <a:r>
              <a:rPr lang="en-US" altLang="ko-KR" sz="1600" dirty="0"/>
              <a:t>Mini-Batch Stochastic Gradient Descent(MSGD, MGD)</a:t>
            </a:r>
            <a:r>
              <a:rPr lang="ko-KR" altLang="en-US" sz="1600" dirty="0"/>
              <a:t>를 일반적으로 </a:t>
            </a:r>
            <a:r>
              <a:rPr lang="en-US" altLang="ko-KR" sz="1600" dirty="0"/>
              <a:t>SGD</a:t>
            </a:r>
            <a:r>
              <a:rPr lang="ko-KR" altLang="en-US" sz="1600" dirty="0"/>
              <a:t>라 부름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Adam</a:t>
            </a:r>
            <a:r>
              <a:rPr lang="ko-KR" altLang="en-US" sz="1600" dirty="0"/>
              <a:t>은 이전 </a:t>
            </a:r>
            <a:r>
              <a:rPr lang="ko-KR" altLang="en-US" sz="1600" dirty="0" err="1"/>
              <a:t>로스값을</a:t>
            </a:r>
            <a:r>
              <a:rPr lang="ko-KR" altLang="en-US" sz="1600" dirty="0"/>
              <a:t> 기반으로 적응학습</a:t>
            </a:r>
            <a:r>
              <a:rPr lang="en-US" altLang="ko-KR" sz="1600" dirty="0"/>
              <a:t>(Adaptive Learning)</a:t>
            </a:r>
            <a:r>
              <a:rPr lang="ko-KR" altLang="en-US" sz="1600" dirty="0"/>
              <a:t>과 관성</a:t>
            </a:r>
            <a:r>
              <a:rPr lang="en-US" altLang="ko-KR" sz="1600" dirty="0"/>
              <a:t>(Momentum)</a:t>
            </a:r>
            <a:r>
              <a:rPr lang="ko-KR" altLang="en-US" sz="1600" dirty="0"/>
              <a:t>을 통해 진행 방향과 스텝 크기를 고려하여 모델을 학습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290497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49"/>
            <a:ext cx="6095999" cy="5446648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torch</a:t>
            </a:r>
            <a:endParaRPr lang="en-US" altLang="ko-KR" sz="1200" b="0" i="1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bias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MSELoss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output1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output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loss1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model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weight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#output2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output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loss2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model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weight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 err="1"/>
              <a:t>Pytorch</a:t>
            </a:r>
            <a:r>
              <a:rPr lang="ko-KR" altLang="en-US" sz="1600" dirty="0"/>
              <a:t>에서는 </a:t>
            </a:r>
            <a:r>
              <a:rPr lang="en-US" altLang="ko-KR" sz="1600" dirty="0" err="1"/>
              <a:t>torch.optim</a:t>
            </a:r>
            <a:r>
              <a:rPr lang="ko-KR" altLang="en-US" sz="1600" dirty="0"/>
              <a:t>을 통해 </a:t>
            </a:r>
            <a:r>
              <a:rPr lang="ko-KR" altLang="en-US" sz="1600" dirty="0" err="1"/>
              <a:t>옵티마이저를</a:t>
            </a:r>
            <a:r>
              <a:rPr lang="ko-KR" altLang="en-US" sz="1600" dirty="0"/>
              <a:t> 사용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옵티마이저를</a:t>
            </a:r>
            <a:r>
              <a:rPr lang="ko-KR" altLang="en-US" sz="1600" dirty="0"/>
              <a:t> 선언할 때 학습하고자 하는 모델의 파라미터와 </a:t>
            </a:r>
            <a:r>
              <a:rPr lang="ko-KR" altLang="en-US" sz="1600" dirty="0" err="1"/>
              <a:t>학습률</a:t>
            </a:r>
            <a:r>
              <a:rPr lang="en-US" altLang="ko-KR" sz="1600" dirty="0"/>
              <a:t>(learning rate)</a:t>
            </a:r>
            <a:r>
              <a:rPr lang="ko-KR" altLang="en-US" sz="1600" dirty="0"/>
              <a:t>를 지정해줌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옵티마이저는</a:t>
            </a:r>
            <a:r>
              <a:rPr lang="ko-KR" altLang="en-US" sz="1600" dirty="0"/>
              <a:t> 한 번 모델 업데이트 하기 전마다 </a:t>
            </a:r>
            <a:r>
              <a:rPr lang="en-US" altLang="ko-KR" sz="1600" dirty="0" err="1"/>
              <a:t>zero_grad</a:t>
            </a:r>
            <a:r>
              <a:rPr lang="en-US" altLang="ko-KR" sz="1600" dirty="0"/>
              <a:t>()</a:t>
            </a:r>
            <a:r>
              <a:rPr lang="ko-KR" altLang="en-US" sz="1600" dirty="0"/>
              <a:t>를 통해 매번 초기화하는 과정이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loss</a:t>
            </a:r>
            <a:r>
              <a:rPr lang="ko-KR" altLang="en-US" sz="1600" dirty="0"/>
              <a:t>가 계산되면 </a:t>
            </a:r>
            <a:r>
              <a:rPr lang="en-US" altLang="ko-KR" sz="1600" dirty="0"/>
              <a:t>backward()</a:t>
            </a:r>
            <a:r>
              <a:rPr lang="ko-KR" altLang="en-US" sz="1600" dirty="0"/>
              <a:t>를 통해 모델의 </a:t>
            </a:r>
            <a:r>
              <a:rPr lang="ko-KR" altLang="en-US" sz="1600" dirty="0" err="1"/>
              <a:t>그레디언트를</a:t>
            </a:r>
            <a:r>
              <a:rPr lang="ko-KR" altLang="en-US" sz="1600" dirty="0"/>
              <a:t> 계산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그레디언트가</a:t>
            </a:r>
            <a:r>
              <a:rPr lang="ko-KR" altLang="en-US" sz="1600" dirty="0"/>
              <a:t> 계산되면 </a:t>
            </a:r>
            <a:r>
              <a:rPr lang="en-US" altLang="ko-KR" sz="1600" dirty="0" err="1"/>
              <a:t>optimizer.step</a:t>
            </a:r>
            <a:r>
              <a:rPr lang="en-US" altLang="ko-KR" sz="1600" dirty="0"/>
              <a:t>()</a:t>
            </a:r>
            <a:r>
              <a:rPr lang="ko-KR" altLang="en-US" sz="1600" dirty="0"/>
              <a:t>을 통해 모델의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endParaRPr lang="en-US" altLang="ko-KR" sz="16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320F9F5-59D0-2663-AA12-728BA4BDD1C1}"/>
              </a:ext>
            </a:extLst>
          </p:cNvPr>
          <p:cNvSpPr/>
          <p:nvPr/>
        </p:nvSpPr>
        <p:spPr>
          <a:xfrm>
            <a:off x="9511645" y="3632551"/>
            <a:ext cx="2432853" cy="911439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E27ACA-7920-D4DC-F0E2-01FDFA251EDF}"/>
              </a:ext>
            </a:extLst>
          </p:cNvPr>
          <p:cNvSpPr txBox="1"/>
          <p:nvPr/>
        </p:nvSpPr>
        <p:spPr>
          <a:xfrm>
            <a:off x="9511646" y="3712993"/>
            <a:ext cx="24295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</a:rPr>
              <a:t>tensor</a:t>
            </a:r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([5., 5.]) </a:t>
            </a:r>
          </a:p>
          <a:p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tensor(8.5000)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tensor([[0.96, 0.84],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 [0.99, 0.96]])</a:t>
            </a:r>
            <a:endParaRPr lang="ko-KR" altLang="en-US" sz="12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B9CF74B-1E4C-9A3B-E18C-237FFCB99EC8}"/>
              </a:ext>
            </a:extLst>
          </p:cNvPr>
          <p:cNvSpPr/>
          <p:nvPr/>
        </p:nvSpPr>
        <p:spPr>
          <a:xfrm>
            <a:off x="9511645" y="5305938"/>
            <a:ext cx="2432853" cy="911439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7C8FA0-0A87-381A-6B59-CC88CFE7204B}"/>
              </a:ext>
            </a:extLst>
          </p:cNvPr>
          <p:cNvSpPr txBox="1"/>
          <p:nvPr/>
        </p:nvSpPr>
        <p:spPr>
          <a:xfrm>
            <a:off x="9511645" y="5386380"/>
            <a:ext cx="2432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tensor([4.3200, 4.8300]) tensor(5.8557)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tensor([[0.93, 0.71],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 [0.98, 0.93]])</a:t>
            </a:r>
            <a:endParaRPr lang="ko-KR" altLang="en-US" sz="1200" dirty="0">
              <a:latin typeface="Consolas" panose="020B0609020204030204" pitchFamily="49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20F9F5-59D0-2663-AA12-728BA4BDD1C1}"/>
              </a:ext>
            </a:extLst>
          </p:cNvPr>
          <p:cNvSpPr/>
          <p:nvPr/>
        </p:nvSpPr>
        <p:spPr>
          <a:xfrm>
            <a:off x="9511645" y="1688839"/>
            <a:ext cx="2432853" cy="534597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511646" y="1725304"/>
            <a:ext cx="1906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</a:rPr>
              <a:t>tensor([[1., 1.], 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[1., 1.]]) </a:t>
            </a:r>
          </a:p>
        </p:txBody>
      </p:sp>
    </p:spTree>
    <p:extLst>
      <p:ext uri="{BB962C8B-B14F-4D97-AF65-F5344CB8AC3E}">
        <p14:creationId xmlns:p14="http://schemas.microsoft.com/office/powerpoint/2010/main" val="3931479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869" y="2112217"/>
            <a:ext cx="5524500" cy="28575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356869" y="496971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/>
              <a:t>Batch Size </a:t>
            </a:r>
            <a:r>
              <a:rPr lang="ko-KR" altLang="en-US" sz="900" dirty="0"/>
              <a:t>별 학습 양상</a:t>
            </a:r>
            <a:endParaRPr lang="en-US" altLang="ko-KR" sz="900" dirty="0"/>
          </a:p>
          <a:p>
            <a:r>
              <a:rPr lang="ko-KR" altLang="en-US" sz="900" dirty="0"/>
              <a:t>https://www.kakaobrain.com/blog/113</a:t>
            </a: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일반적으로 학습할 모든 데이터</a:t>
            </a:r>
            <a:r>
              <a:rPr lang="en-US" altLang="ko-KR" sz="1600" dirty="0"/>
              <a:t>(Batch)</a:t>
            </a:r>
            <a:r>
              <a:rPr lang="ko-KR" altLang="en-US" sz="1600" dirty="0"/>
              <a:t>를 다 사용하는 것이 아니라 전체 데이터의 일부</a:t>
            </a:r>
            <a:r>
              <a:rPr lang="en-US" altLang="ko-KR" sz="1600" dirty="0"/>
              <a:t>(Mini Batch)</a:t>
            </a:r>
            <a:r>
              <a:rPr lang="ko-KR" altLang="en-US" sz="1600" dirty="0"/>
              <a:t>를 사용하여 학습을 진행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미니 배치를 활용하면 메모리</a:t>
            </a:r>
            <a:r>
              <a:rPr lang="en-US" altLang="ko-KR" sz="1600" dirty="0"/>
              <a:t>, </a:t>
            </a:r>
            <a:r>
              <a:rPr lang="ko-KR" altLang="en-US" sz="1600" dirty="0"/>
              <a:t>학습 시간</a:t>
            </a:r>
            <a:r>
              <a:rPr lang="en-US" altLang="ko-KR" sz="1600" dirty="0"/>
              <a:t>, </a:t>
            </a:r>
            <a:r>
              <a:rPr lang="ko-KR" altLang="en-US" sz="1600" dirty="0"/>
              <a:t>전역 최소값 탐색 등에 있어 장점이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모든 데이터가 일부 데이터만을 사용하니 메모리에 올려야 하는 데이터 수가 감소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상대적으로 적은 데이터로 빈번하게 학습을 진행하므로 모델 수렴을 위한 최소한의 학습 횟수를 빠르게 달성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매번 다른 배치가 </a:t>
            </a:r>
            <a:r>
              <a:rPr lang="ko-KR" altLang="en-US" sz="1600" dirty="0" err="1"/>
              <a:t>달라기지</a:t>
            </a:r>
            <a:r>
              <a:rPr lang="ko-KR" altLang="en-US" sz="1600" dirty="0"/>
              <a:t> 때문에 학습의 방향성이 조금씩 달라지는 슈팅이 일어나고</a:t>
            </a:r>
            <a:r>
              <a:rPr lang="en-US" altLang="ko-KR" sz="1600" dirty="0"/>
              <a:t>, </a:t>
            </a:r>
            <a:r>
              <a:rPr lang="ko-KR" altLang="en-US" sz="1600" dirty="0"/>
              <a:t>이것이 </a:t>
            </a:r>
            <a:r>
              <a:rPr lang="en-US" altLang="ko-KR" sz="1600" dirty="0"/>
              <a:t>suboptimal</a:t>
            </a:r>
            <a:r>
              <a:rPr lang="ko-KR" altLang="en-US" sz="1600" dirty="0"/>
              <a:t>한 위치에 빠졌을 때 탈출하는데 기여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324359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08310"/>
            <a:ext cx="5725547" cy="238690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31640"/>
            <a:ext cx="5725547" cy="235934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096000" y="5875728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900" dirty="0">
                <a:solidFill>
                  <a:srgbClr val="3372DC"/>
                </a:solidFill>
                <a:latin typeface="AppleSDGothicNeo"/>
                <a:hlinkClick r:id="rId5"/>
              </a:rPr>
              <a:t>www.sciencedirect.com/science/article/pii/S2405959519303455#fig2</a:t>
            </a:r>
            <a:endParaRPr lang="ko-KR" altLang="en-US" sz="900" dirty="0"/>
          </a:p>
        </p:txBody>
      </p:sp>
      <p:sp>
        <p:nvSpPr>
          <p:cNvPr id="9" name="직사각형 8"/>
          <p:cNvSpPr/>
          <p:nvPr/>
        </p:nvSpPr>
        <p:spPr>
          <a:xfrm>
            <a:off x="6096000" y="6106560"/>
            <a:ext cx="181331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dirty="0"/>
              <a:t>https://inhovation97.tistory.com/32</a:t>
            </a: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r>
              <a:rPr lang="en-US" altLang="ko-KR" sz="1600" dirty="0">
                <a:latin typeface="Times New Roman" panose="02020603050405020304" pitchFamily="18" charset="0"/>
              </a:rPr>
              <a:t> : ImageNet </a:t>
            </a:r>
            <a:r>
              <a:rPr lang="en-US" altLang="ko-KR" sz="1600" dirty="0" err="1">
                <a:latin typeface="Times New Roman" panose="02020603050405020304" pitchFamily="18" charset="0"/>
              </a:rPr>
              <a:t>pretrained</a:t>
            </a:r>
            <a:r>
              <a:rPr lang="en-US" altLang="ko-KR" sz="1600" dirty="0">
                <a:latin typeface="Times New Roman" panose="02020603050405020304" pitchFamily="18" charset="0"/>
              </a:rPr>
              <a:t> VGG16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en-US" altLang="ko-KR" sz="1600" dirty="0" err="1">
                <a:latin typeface="Times New Roman" panose="02020603050405020304" pitchFamily="18" charset="0"/>
              </a:rPr>
              <a:t>PatchCamelyon</a:t>
            </a:r>
            <a:r>
              <a:rPr lang="en-US" altLang="ko-KR" sz="1600" dirty="0">
                <a:latin typeface="Times New Roman" panose="02020603050405020304" pitchFamily="18" charset="0"/>
              </a:rPr>
              <a:t> (Binary)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Fine tuning </a:t>
            </a:r>
            <a:r>
              <a:rPr lang="ko-KR" altLang="en-US" sz="1600" dirty="0">
                <a:latin typeface="Times New Roman" panose="02020603050405020304" pitchFamily="18" charset="0"/>
              </a:rPr>
              <a:t>여부</a:t>
            </a:r>
            <a:r>
              <a:rPr lang="en-US" altLang="ko-KR" sz="1600" dirty="0">
                <a:latin typeface="Times New Roman" panose="02020603050405020304" pitchFamily="18" charset="0"/>
              </a:rPr>
              <a:t> : O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결과</a:t>
            </a:r>
            <a:r>
              <a:rPr lang="en-US" altLang="ko-KR" sz="1600" dirty="0">
                <a:latin typeface="Times New Roman" panose="02020603050405020304" pitchFamily="18" charset="0"/>
              </a:rPr>
              <a:t> (ADAM / SGD).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Small Batch Size + Small Learning Rate : 0.9677 / 0.9555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Small Batch Size + Big Learning Rate : 0.9144 / 0.9461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Big Batch Size + Small Learning Rate : 0.9585 / 0.9077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Big Batch Size + Big Learning Rate : 0.9652 / 0.9579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배치 사이즈가 작을 때는 작은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학습률을</a:t>
            </a:r>
            <a:r>
              <a:rPr lang="ko-KR" altLang="en-US" sz="1600" dirty="0">
                <a:latin typeface="Times New Roman" panose="02020603050405020304" pitchFamily="18" charset="0"/>
              </a:rPr>
              <a:t> 사용했을 때 성능이 좋음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배치 사이즈가 클 때는 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학습률을</a:t>
            </a:r>
            <a:r>
              <a:rPr lang="ko-KR" altLang="en-US" sz="1600" dirty="0">
                <a:latin typeface="Times New Roman" panose="02020603050405020304" pitchFamily="18" charset="0"/>
              </a:rPr>
              <a:t> 사용했을 때 성능이 좋음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608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1036" name="Picture 12" descr="Recognizing CIFAR-10 images with deep learning | Deep Learning with  TensorFlow 2 and Keras - Second Edit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6" t="809" r="15182" b="1012"/>
          <a:stretch/>
        </p:blipFill>
        <p:spPr bwMode="auto">
          <a:xfrm>
            <a:off x="6796793" y="1442812"/>
            <a:ext cx="4661198" cy="356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8530875" y="5312356"/>
            <a:ext cx="1198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CIFAR-10</a:t>
            </a:r>
            <a:endParaRPr lang="ko-KR" altLang="en-US" dirty="0"/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분류 모델 학습을 위한 데이터셋으로는 </a:t>
            </a:r>
            <a:r>
              <a:rPr lang="en-US" altLang="ko-KR" sz="1600" dirty="0">
                <a:latin typeface="Times New Roman" panose="02020603050405020304" pitchFamily="18" charset="0"/>
              </a:rPr>
              <a:t>ImageNet, MNIST </a:t>
            </a:r>
            <a:r>
              <a:rPr lang="ko-KR" altLang="en-US" sz="1600" dirty="0">
                <a:latin typeface="Times New Roman" panose="02020603050405020304" pitchFamily="18" charset="0"/>
              </a:rPr>
              <a:t>등 다양하게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이번에는 </a:t>
            </a: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을 이용하여 분류 모델의 학습을 진행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은 비행기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자동차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새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고양이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사슴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개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개구리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말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배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트럭의 </a:t>
            </a:r>
            <a:r>
              <a:rPr lang="en-US" altLang="ko-KR" sz="1600" dirty="0">
                <a:latin typeface="Times New Roman" panose="02020603050405020304" pitchFamily="18" charset="0"/>
              </a:rPr>
              <a:t>10</a:t>
            </a:r>
            <a:r>
              <a:rPr lang="ko-KR" altLang="en-US" sz="1600" dirty="0">
                <a:latin typeface="Times New Roman" panose="02020603050405020304" pitchFamily="18" charset="0"/>
              </a:rPr>
              <a:t>개의 서로 다른 클래스의 이미지를 분류하는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은 총 </a:t>
            </a:r>
            <a:r>
              <a:rPr lang="en-US" altLang="ko-KR" sz="1600" dirty="0">
                <a:latin typeface="Times New Roman" panose="02020603050405020304" pitchFamily="18" charset="0"/>
              </a:rPr>
              <a:t>60000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>
                <a:latin typeface="Times New Roman" panose="02020603050405020304" pitchFamily="18" charset="0"/>
              </a:rPr>
              <a:t>32x32 </a:t>
            </a:r>
            <a:r>
              <a:rPr lang="ko-KR" altLang="en-US" sz="1600" dirty="0">
                <a:latin typeface="Times New Roman" panose="02020603050405020304" pitchFamily="18" charset="0"/>
              </a:rPr>
              <a:t>크기의 이미지를 포함하고 있어 </a:t>
            </a:r>
            <a:r>
              <a:rPr lang="en-US" altLang="ko-KR" sz="1600" dirty="0">
                <a:latin typeface="Times New Roman" panose="02020603050405020304" pitchFamily="18" charset="0"/>
              </a:rPr>
              <a:t>50000</a:t>
            </a:r>
            <a:r>
              <a:rPr lang="ko-KR" altLang="en-US" sz="1600" dirty="0">
                <a:latin typeface="Times New Roman" panose="02020603050405020304" pitchFamily="18" charset="0"/>
              </a:rPr>
              <a:t>개를 학습 중 사용하고</a:t>
            </a:r>
            <a:r>
              <a:rPr lang="en-US" altLang="ko-KR" sz="1600" dirty="0">
                <a:latin typeface="Times New Roman" panose="02020603050405020304" pitchFamily="18" charset="0"/>
              </a:rPr>
              <a:t>, 10000</a:t>
            </a:r>
            <a:r>
              <a:rPr lang="ko-KR" altLang="en-US" sz="1600" dirty="0">
                <a:latin typeface="Times New Roman" panose="02020603050405020304" pitchFamily="18" charset="0"/>
              </a:rPr>
              <a:t>개를 평가를 위해 사용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8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일부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데이터셋에</a:t>
            </a:r>
            <a:r>
              <a:rPr lang="ko-KR" altLang="en-US" sz="1600" dirty="0">
                <a:latin typeface="Times New Roman" panose="02020603050405020304" pitchFamily="18" charset="0"/>
              </a:rPr>
              <a:t> 대해 사전 정의된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로더를</a:t>
            </a:r>
            <a:r>
              <a:rPr lang="ko-KR" altLang="en-US" sz="1600" dirty="0">
                <a:latin typeface="Times New Roman" panose="02020603050405020304" pitchFamily="18" charset="0"/>
              </a:rPr>
              <a:t>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과 같은 데이터는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torchvison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내 </a:t>
            </a:r>
            <a:r>
              <a:rPr lang="en-US" altLang="ko-KR" sz="1600" dirty="0">
                <a:latin typeface="Times New Roman" panose="02020603050405020304" pitchFamily="18" charset="0"/>
              </a:rPr>
              <a:t>datasets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사용 가능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파라미터로는 </a:t>
            </a:r>
            <a:r>
              <a:rPr lang="en-US" altLang="ko-KR" sz="1600" dirty="0">
                <a:latin typeface="Times New Roman" panose="02020603050405020304" pitchFamily="18" charset="0"/>
              </a:rPr>
              <a:t>root, train, download, transform </a:t>
            </a:r>
            <a:r>
              <a:rPr lang="ko-KR" altLang="en-US" sz="1600" dirty="0">
                <a:latin typeface="Times New Roman" panose="02020603050405020304" pitchFamily="18" charset="0"/>
              </a:rPr>
              <a:t>등이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root</a:t>
            </a:r>
            <a:r>
              <a:rPr lang="ko-KR" altLang="en-US" sz="1600" dirty="0">
                <a:latin typeface="Times New Roman" panose="02020603050405020304" pitchFamily="18" charset="0"/>
              </a:rPr>
              <a:t>는 데이터를 불러올 경로를 의미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train</a:t>
            </a:r>
            <a:r>
              <a:rPr lang="ko-KR" altLang="en-US" sz="1600" dirty="0">
                <a:latin typeface="Times New Roman" panose="02020603050405020304" pitchFamily="18" charset="0"/>
              </a:rPr>
              <a:t>은 학습에 사용할 것인지 평가에 사용할 것인지를 구분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download</a:t>
            </a:r>
            <a:r>
              <a:rPr lang="ko-KR" altLang="en-US" sz="1600" dirty="0">
                <a:latin typeface="Times New Roman" panose="02020603050405020304" pitchFamily="18" charset="0"/>
              </a:rPr>
              <a:t>는 데이터가 존재하지 않은 경우 온라인에서 다운로드를 받을지를 선택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transform</a:t>
            </a:r>
            <a:r>
              <a:rPr lang="ko-KR" altLang="en-US" sz="1600" dirty="0">
                <a:latin typeface="Times New Roman" panose="02020603050405020304" pitchFamily="18" charset="0"/>
              </a:rPr>
              <a:t>은 입력 이미지에 주고자 하는 변화를 입력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470798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torchvision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torchvision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./data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"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train_data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endParaRPr lang="en-US" altLang="ko-KR" sz="1200" i="1" dirty="0">
              <a:solidFill>
                <a:srgbClr val="4A4A4A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download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ko-KR" altLang="en-US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test_data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False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download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matplotlib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pyplot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image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train_data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][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imshow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image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permute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axis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off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show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771" y="4334519"/>
            <a:ext cx="1271005" cy="127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64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1" name="내용 개체 틀 1">
            <a:extLst>
              <a:ext uri="{FF2B5EF4-FFF2-40B4-BE49-F238E27FC236}">
                <a16:creationId xmlns:a16="http://schemas.microsoft.com/office/drawing/2014/main" id="{A6F7159C-E1AA-1F3E-7779-4A602DE04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949450"/>
            <a:ext cx="11265958" cy="5406899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</a:rPr>
              <a:t>0. Overview </a:t>
            </a:r>
          </a:p>
          <a:p>
            <a:pPr marL="180000" lvl="1" indent="0">
              <a:buNone/>
            </a:pPr>
            <a:endParaRPr lang="en-US" altLang="ko-KR" sz="1000" dirty="0">
              <a:latin typeface="Times New Roman" panose="02020603050405020304" pitchFamily="18" charset="0"/>
            </a:endParaRPr>
          </a:p>
          <a:p>
            <a:r>
              <a:rPr lang="en-US" altLang="ko-KR" b="1" dirty="0">
                <a:latin typeface="Times New Roman" panose="02020603050405020304" pitchFamily="18" charset="0"/>
              </a:rPr>
              <a:t>1. Basic Model Code</a:t>
            </a:r>
            <a:endParaRPr lang="ko-KR" altLang="en-US" b="1" dirty="0">
              <a:latin typeface="Times New Roman" panose="02020603050405020304" pitchFamily="18" charset="0"/>
            </a:endParaRP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Network function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Fully Connected Layer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Convolutional Neural Network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Data Loader</a:t>
            </a:r>
          </a:p>
          <a:p>
            <a:pPr marL="180000" lvl="1" indent="0">
              <a:buNone/>
            </a:pPr>
            <a:endParaRPr lang="en-US" altLang="ko-KR" sz="1000" dirty="0">
              <a:latin typeface="Times New Roman" panose="02020603050405020304" pitchFamily="18" charset="0"/>
            </a:endParaRPr>
          </a:p>
          <a:p>
            <a:r>
              <a:rPr lang="fr-FR" altLang="ko-KR" b="1" dirty="0">
                <a:latin typeface="Times New Roman" panose="02020603050405020304" pitchFamily="18" charset="0"/>
              </a:rPr>
              <a:t>2. Train Loop for Classification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 with Predefined Model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 with Pretrained Model for Finetune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Visualization &amp; Evaluation</a:t>
            </a:r>
          </a:p>
          <a:p>
            <a:pPr marL="180000" lvl="1" indent="0">
              <a:buNone/>
            </a:pPr>
            <a:endParaRPr lang="ko-KR" altLang="en-US" sz="1000" dirty="0">
              <a:latin typeface="Times New Roman" panose="02020603050405020304" pitchFamily="18" charset="0"/>
            </a:endParaRPr>
          </a:p>
          <a:p>
            <a:r>
              <a:rPr lang="en-US" altLang="ko-KR" b="1" dirty="0">
                <a:latin typeface="Times New Roman" panose="02020603050405020304" pitchFamily="18" charset="0"/>
              </a:rPr>
              <a:t>3. </a:t>
            </a:r>
            <a:r>
              <a:rPr lang="fr-FR" altLang="ko-KR" b="1" dirty="0">
                <a:latin typeface="Times New Roman" panose="02020603050405020304" pitchFamily="18" charset="0"/>
              </a:rPr>
              <a:t>Train Loop for </a:t>
            </a:r>
            <a:r>
              <a:rPr lang="fr-FR" altLang="ko-KR" b="1" dirty="0" err="1">
                <a:latin typeface="Times New Roman" panose="02020603050405020304" pitchFamily="18" charset="0"/>
              </a:rPr>
              <a:t>Detection</a:t>
            </a:r>
            <a:endParaRPr lang="fr-FR" altLang="ko-KR" b="1" dirty="0">
              <a:latin typeface="Times New Roman" panose="02020603050405020304" pitchFamily="18" charset="0"/>
            </a:endParaRP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7B2F3F0-3D69-89E7-1BF9-57B0C958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83" y="109304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Index</a:t>
            </a:r>
            <a:endParaRPr lang="ko-KR" altLang="en-US" sz="36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870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5311391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utils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glob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cv2</a:t>
            </a: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CB6B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Dataset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./DATA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classes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train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transform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4A4A4A"/>
                </a:solidFill>
                <a:latin typeface="Consolas" panose="020B0609020204030204" pitchFamily="49" charset="0"/>
              </a:rPr>
              <a:t># train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join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 err="1">
                <a:solidFill>
                  <a:srgbClr val="C3E88D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/*/*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join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 err="1">
                <a:solidFill>
                  <a:srgbClr val="C3E88D"/>
                </a:solidFill>
                <a:latin typeface="Consolas" panose="020B0609020204030204" pitchFamily="49" charset="0"/>
              </a:rPr>
              <a:t>test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/*/*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label_dict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{'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airplane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automobile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bird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     	               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cat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deer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dog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frog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6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	                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horse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7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ship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8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truck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9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}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len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len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getitem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FF5370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cv2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imread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label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split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')[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label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label_dict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label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</a:t>
            </a:r>
            <a:r>
              <a:rPr lang="ko-KR" altLang="en-US" sz="1600" dirty="0">
                <a:latin typeface="Times New Roman" panose="02020603050405020304" pitchFamily="18" charset="0"/>
              </a:rPr>
              <a:t>에서 제공하지 않는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r>
              <a:rPr lang="ko-KR" altLang="en-US" sz="1600" dirty="0">
                <a:latin typeface="Times New Roman" panose="02020603050405020304" pitchFamily="18" charset="0"/>
              </a:rPr>
              <a:t> 및 자신만의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로더가</a:t>
            </a:r>
            <a:r>
              <a:rPr lang="ko-KR" altLang="en-US" sz="1600" dirty="0">
                <a:latin typeface="Times New Roman" panose="02020603050405020304" pitchFamily="18" charset="0"/>
              </a:rPr>
              <a:t> 필요한 경우에는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torch.utils.data</a:t>
            </a:r>
            <a:r>
              <a:rPr lang="ko-KR" altLang="en-US" sz="1600" dirty="0">
                <a:latin typeface="Times New Roman" panose="02020603050405020304" pitchFamily="18" charset="0"/>
              </a:rPr>
              <a:t>의 </a:t>
            </a:r>
            <a:r>
              <a:rPr lang="en-US" altLang="ko-KR" sz="1600" dirty="0">
                <a:latin typeface="Times New Roman" panose="02020603050405020304" pitchFamily="18" charset="0"/>
              </a:rPr>
              <a:t>Dataset</a:t>
            </a:r>
            <a:r>
              <a:rPr lang="ko-KR" altLang="en-US" sz="1600" dirty="0">
                <a:latin typeface="Times New Roman" panose="02020603050405020304" pitchFamily="18" charset="0"/>
              </a:rPr>
              <a:t>을 상속 받아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커스텀</a:t>
            </a:r>
            <a:r>
              <a:rPr lang="ko-KR" altLang="en-US" sz="1600" dirty="0">
                <a:latin typeface="Times New Roman" panose="02020603050405020304" pitchFamily="18" charset="0"/>
              </a:rPr>
              <a:t> 가능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커스텀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로더를</a:t>
            </a:r>
            <a:r>
              <a:rPr lang="ko-KR" altLang="en-US" sz="1600" dirty="0">
                <a:latin typeface="Times New Roman" panose="02020603050405020304" pitchFamily="18" charset="0"/>
              </a:rPr>
              <a:t> 만들기 위해서는 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__, 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len</a:t>
            </a:r>
            <a:r>
              <a:rPr lang="en-US" altLang="ko-KR" sz="1600" dirty="0">
                <a:latin typeface="Times New Roman" panose="02020603050405020304" pitchFamily="18" charset="0"/>
              </a:rPr>
              <a:t>__, 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getitem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의 정의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클래스 내에서 사용할 변수들을 선언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len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데이터셋의</a:t>
            </a:r>
            <a:r>
              <a:rPr lang="ko-KR" altLang="en-US" sz="1600" dirty="0">
                <a:latin typeface="Times New Roman" panose="02020603050405020304" pitchFamily="18" charset="0"/>
              </a:rPr>
              <a:t> 길이를 표현할 값을 정의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getitem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주어진 </a:t>
            </a:r>
            <a:r>
              <a:rPr lang="en-US" altLang="ko-KR" sz="1600" dirty="0">
                <a:latin typeface="Times New Roman" panose="02020603050405020304" pitchFamily="18" charset="0"/>
              </a:rPr>
              <a:t>index</a:t>
            </a:r>
            <a:r>
              <a:rPr lang="ko-KR" altLang="en-US" sz="1600" dirty="0">
                <a:latin typeface="Times New Roman" panose="02020603050405020304" pitchFamily="18" charset="0"/>
              </a:rPr>
              <a:t>에 맞는 데이터를 읽어 대응하는 라벨과 함께 전달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43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94319"/>
            <a:ext cx="1844351" cy="122517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461" y="1192326"/>
            <a:ext cx="1786960" cy="1222116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8131628" y="1676278"/>
            <a:ext cx="382555" cy="261257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0492421" y="208094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Normalize</a:t>
            </a:r>
            <a:endParaRPr lang="ko-KR" altLang="en-US" sz="1600" dirty="0"/>
          </a:p>
        </p:txBody>
      </p:sp>
      <p:sp>
        <p:nvSpPr>
          <p:cNvPr id="10" name="직사각형 9"/>
          <p:cNvSpPr/>
          <p:nvPr/>
        </p:nvSpPr>
        <p:spPr>
          <a:xfrm>
            <a:off x="5920033" y="2454842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https://gist.github.com/jbencook/8340230c70c8b0716fe3a0db85fcb71c</a:t>
            </a:r>
          </a:p>
        </p:txBody>
      </p:sp>
      <p:pic>
        <p:nvPicPr>
          <p:cNvPr id="2054" name="Picture 6" descr="_images/sphx_glr_plot_transforms_00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3" y="2828743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004397" y="4129512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Resize</a:t>
            </a:r>
            <a:endParaRPr lang="ko-KR" altLang="en-US" sz="1600" dirty="0"/>
          </a:p>
        </p:txBody>
      </p:sp>
      <p:pic>
        <p:nvPicPr>
          <p:cNvPr id="2056" name="Picture 8" descr="Original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2" y="4553462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004397" y="585423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Center Crop</a:t>
            </a:r>
            <a:endParaRPr lang="ko-KR" altLang="en-US" sz="1600" dirty="0"/>
          </a:p>
        </p:txBody>
      </p:sp>
      <p:sp>
        <p:nvSpPr>
          <p:cNvPr id="11" name="직사각형 10"/>
          <p:cNvSpPr/>
          <p:nvPr/>
        </p:nvSpPr>
        <p:spPr>
          <a:xfrm>
            <a:off x="6004397" y="6228849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https://pytorch.org/vision/0.11/auto_examples/plot_transforms.html#sphx-glr-auto-examples-plot-transforms-py</a:t>
            </a:r>
          </a:p>
        </p:txBody>
      </p:sp>
      <p:sp>
        <p:nvSpPr>
          <p:cNvPr id="16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이미지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어그멘테이션</a:t>
            </a:r>
            <a:r>
              <a:rPr lang="en-US" altLang="ko-KR" sz="1600" dirty="0">
                <a:latin typeface="Times New Roman" panose="02020603050405020304" pitchFamily="18" charset="0"/>
              </a:rPr>
              <a:t>(Image Augmentation)</a:t>
            </a:r>
            <a:r>
              <a:rPr lang="ko-KR" altLang="en-US" sz="1600" dirty="0">
                <a:latin typeface="Times New Roman" panose="02020603050405020304" pitchFamily="18" charset="0"/>
              </a:rPr>
              <a:t>은 다양한 방법으로 이미지에 변화를 주는 것으로 데이터 양을 늘리고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과적합을</a:t>
            </a:r>
            <a:r>
              <a:rPr lang="ko-KR" altLang="en-US" sz="1600" dirty="0">
                <a:latin typeface="Times New Roman" panose="02020603050405020304" pitchFamily="18" charset="0"/>
              </a:rPr>
              <a:t> 방지하는 전처리 기법을 의미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torchvision.transforms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다양한 종류의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어그멘테이션을</a:t>
            </a:r>
            <a:r>
              <a:rPr lang="ko-KR" altLang="en-US" sz="1600" dirty="0">
                <a:latin typeface="Times New Roman" panose="02020603050405020304" pitchFamily="18" charset="0"/>
              </a:rPr>
              <a:t>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ToTensor</a:t>
            </a:r>
            <a:r>
              <a:rPr lang="ko-KR" altLang="en-US" sz="1600" dirty="0">
                <a:latin typeface="Times New Roman" panose="02020603050405020304" pitchFamily="18" charset="0"/>
              </a:rPr>
              <a:t>는 주어진 </a:t>
            </a:r>
            <a:r>
              <a:rPr lang="en-US" altLang="ko-KR" sz="1600" dirty="0">
                <a:latin typeface="Times New Roman" panose="02020603050405020304" pitchFamily="18" charset="0"/>
              </a:rPr>
              <a:t>PIL </a:t>
            </a:r>
            <a:r>
              <a:rPr lang="ko-KR" altLang="en-US" sz="1600" dirty="0">
                <a:latin typeface="Times New Roman" panose="02020603050405020304" pitchFamily="18" charset="0"/>
              </a:rPr>
              <a:t>이미지를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torch.Tensor</a:t>
            </a:r>
            <a:r>
              <a:rPr lang="ko-KR" altLang="en-US" sz="1600" dirty="0">
                <a:latin typeface="Times New Roman" panose="02020603050405020304" pitchFamily="18" charset="0"/>
              </a:rPr>
              <a:t>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ToPILImage</a:t>
            </a:r>
            <a:r>
              <a:rPr lang="ko-KR" altLang="en-US" sz="1600" dirty="0">
                <a:latin typeface="Times New Roman" panose="02020603050405020304" pitchFamily="18" charset="0"/>
              </a:rPr>
              <a:t>는 주어진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torch.Tensor</a:t>
            </a:r>
            <a:r>
              <a:rPr lang="ko-KR" altLang="en-US" sz="1600" dirty="0">
                <a:latin typeface="Times New Roman" panose="02020603050405020304" pitchFamily="18" charset="0"/>
              </a:rPr>
              <a:t>를 </a:t>
            </a:r>
            <a:r>
              <a:rPr lang="en-US" altLang="ko-KR" sz="1600" dirty="0">
                <a:latin typeface="Times New Roman" panose="02020603050405020304" pitchFamily="18" charset="0"/>
              </a:rPr>
              <a:t>PIL</a:t>
            </a:r>
            <a:r>
              <a:rPr lang="ko-KR" altLang="en-US" sz="1600" dirty="0">
                <a:latin typeface="Times New Roman" panose="02020603050405020304" pitchFamily="18" charset="0"/>
              </a:rPr>
              <a:t>이미지로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Normalize</a:t>
            </a:r>
            <a:r>
              <a:rPr lang="ko-KR" altLang="en-US" sz="1600" dirty="0">
                <a:latin typeface="Times New Roman" panose="02020603050405020304" pitchFamily="18" charset="0"/>
              </a:rPr>
              <a:t>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데이터값을</a:t>
            </a:r>
            <a:r>
              <a:rPr lang="ko-KR" altLang="en-US" sz="1600" dirty="0">
                <a:latin typeface="Times New Roman" panose="02020603050405020304" pitchFamily="18" charset="0"/>
              </a:rPr>
              <a:t> 주어진 평균과 분산을 가지는 정규 분포로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Resize</a:t>
            </a:r>
            <a:r>
              <a:rPr lang="ko-KR" altLang="en-US" sz="1600" dirty="0">
                <a:latin typeface="Times New Roman" panose="02020603050405020304" pitchFamily="18" charset="0"/>
              </a:rPr>
              <a:t>는 이미지를 주어진 크기로 조절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Crop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크기만큼 잘라내는 것으로 </a:t>
            </a:r>
            <a:r>
              <a:rPr lang="en-US" altLang="ko-KR" sz="1600" dirty="0">
                <a:latin typeface="Times New Roman" panose="02020603050405020304" pitchFamily="18" charset="0"/>
              </a:rPr>
              <a:t>Center Crop</a:t>
            </a:r>
            <a:r>
              <a:rPr lang="ko-KR" altLang="en-US" sz="1600" dirty="0">
                <a:latin typeface="Times New Roman" panose="02020603050405020304" pitchFamily="18" charset="0"/>
              </a:rPr>
              <a:t>은 가운데를 주어진 크기만큼 자름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595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096000" y="6228849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https://pytorch.org/vision/0.11/auto_examples/plot_transforms.html#sphx-glr-auto-examples-plot-transforms-py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397" y="4631723"/>
            <a:ext cx="2309179" cy="12225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004397" y="585423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Gray Scale</a:t>
            </a:r>
            <a:endParaRPr lang="ko-KR" altLang="en-US" sz="1600" dirty="0"/>
          </a:p>
        </p:txBody>
      </p:sp>
      <p:pic>
        <p:nvPicPr>
          <p:cNvPr id="4100" name="Picture 4" descr="Original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3" y="2866453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004397" y="4123892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Random Rotation</a:t>
            </a:r>
            <a:endParaRPr lang="ko-KR" altLang="en-US" sz="1600" dirty="0"/>
          </a:p>
        </p:txBody>
      </p:sp>
      <p:pic>
        <p:nvPicPr>
          <p:cNvPr id="4102" name="Picture 6" descr="Original imag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15"/>
          <a:stretch/>
        </p:blipFill>
        <p:spPr bwMode="auto">
          <a:xfrm>
            <a:off x="5920034" y="1016427"/>
            <a:ext cx="2449526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Original imag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79" r="39342"/>
          <a:stretch/>
        </p:blipFill>
        <p:spPr bwMode="auto">
          <a:xfrm>
            <a:off x="8369560" y="1035026"/>
            <a:ext cx="1184988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004397" y="2304779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Horizontal / Vertical Flip</a:t>
            </a:r>
            <a:endParaRPr lang="ko-KR" altLang="en-US" sz="1600" dirty="0"/>
          </a:p>
        </p:txBody>
      </p:sp>
      <p:sp>
        <p:nvSpPr>
          <p:cNvPr id="14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RandomHorizontalFlip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확률에 따라 좌우 대칭을 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RandomVerticalFlip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확률에 따라 상하 대칭을 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RandomRotation</a:t>
            </a:r>
            <a:r>
              <a:rPr lang="ko-KR" altLang="en-US" sz="1600" dirty="0">
                <a:latin typeface="Times New Roman" panose="02020603050405020304" pitchFamily="18" charset="0"/>
              </a:rPr>
              <a:t>은 주어진 각도 내에서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랜덤하게</a:t>
            </a:r>
            <a:r>
              <a:rPr lang="ko-KR" altLang="en-US" sz="1600" dirty="0">
                <a:latin typeface="Times New Roman" panose="02020603050405020304" pitchFamily="18" charset="0"/>
              </a:rPr>
              <a:t> 이미지를 회전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GrayScale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</a:t>
            </a:r>
            <a:r>
              <a:rPr lang="en-US" altLang="ko-KR" sz="1600" dirty="0">
                <a:latin typeface="Times New Roman" panose="02020603050405020304" pitchFamily="18" charset="0"/>
              </a:rPr>
              <a:t>1</a:t>
            </a:r>
            <a:r>
              <a:rPr lang="ko-KR" altLang="en-US" sz="1600" dirty="0">
                <a:latin typeface="Times New Roman" panose="02020603050405020304" pitchFamily="18" charset="0"/>
              </a:rPr>
              <a:t>차원 </a:t>
            </a:r>
            <a:r>
              <a:rPr lang="en-US" altLang="ko-KR" sz="1600" dirty="0">
                <a:latin typeface="Times New Roman" panose="02020603050405020304" pitchFamily="18" charset="0"/>
              </a:rPr>
              <a:t>Gray scale</a:t>
            </a:r>
            <a:r>
              <a:rPr lang="ko-KR" altLang="en-US" sz="1600" dirty="0">
                <a:latin typeface="Times New Roman" panose="02020603050405020304" pitchFamily="18" charset="0"/>
              </a:rPr>
              <a:t>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300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FA11E91D-29F4-6A9D-4499-BD8492BF64F0}"/>
              </a:ext>
            </a:extLst>
          </p:cNvPr>
          <p:cNvSpPr/>
          <p:nvPr/>
        </p:nvSpPr>
        <p:spPr>
          <a:xfrm>
            <a:off x="211307" y="1381691"/>
            <a:ext cx="11761901" cy="122953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0E7B5-95AB-3AA2-9541-F80BD3125EE1}"/>
              </a:ext>
            </a:extLst>
          </p:cNvPr>
          <p:cNvSpPr txBox="1"/>
          <p:nvPr/>
        </p:nvSpPr>
        <p:spPr>
          <a:xfrm>
            <a:off x="179283" y="1488597"/>
            <a:ext cx="114808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내용 개체 틀 11">
            <a:extLst>
              <a:ext uri="{FF2B5EF4-FFF2-40B4-BE49-F238E27FC236}">
                <a16:creationId xmlns:a16="http://schemas.microsoft.com/office/drawing/2014/main" id="{EBE9BE5B-E933-0B42-5095-6C195C2D96F6}"/>
              </a:ext>
            </a:extLst>
          </p:cNvPr>
          <p:cNvSpPr txBox="1">
            <a:spLocks/>
          </p:cNvSpPr>
          <p:nvPr/>
        </p:nvSpPr>
        <p:spPr>
          <a:xfrm>
            <a:off x="179282" y="2961041"/>
            <a:ext cx="11761901" cy="35953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데이터로더</a:t>
            </a:r>
            <a:r>
              <a:rPr lang="en-US" altLang="ko-KR" sz="1600" dirty="0">
                <a:latin typeface="Times New Roman" panose="02020603050405020304" pitchFamily="18" charset="0"/>
              </a:rPr>
              <a:t>(</a:t>
            </a:r>
            <a:r>
              <a:rPr lang="en-US" altLang="ko-KR" sz="1600" dirty="0" err="1">
                <a:latin typeface="Times New Roman" panose="02020603050405020304" pitchFamily="18" charset="0"/>
              </a:rPr>
              <a:t>DataLoader</a:t>
            </a:r>
            <a:r>
              <a:rPr lang="en-US" altLang="ko-KR" sz="1600" dirty="0">
                <a:latin typeface="Times New Roman" panose="02020603050405020304" pitchFamily="18" charset="0"/>
              </a:rPr>
              <a:t>)</a:t>
            </a:r>
            <a:r>
              <a:rPr lang="ko-KR" altLang="en-US" sz="1600" dirty="0">
                <a:latin typeface="Times New Roman" panose="02020603050405020304" pitchFamily="18" charset="0"/>
              </a:rPr>
              <a:t>는 학습이나 평가 시 데이터를 불러오는 과정을 편하게 하기 위해 사용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torch.utils.data</a:t>
            </a:r>
            <a:r>
              <a:rPr lang="ko-KR" altLang="en-US" sz="1600" dirty="0">
                <a:latin typeface="Times New Roman" panose="02020603050405020304" pitchFamily="18" charset="0"/>
              </a:rPr>
              <a:t>에서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데이터로더</a:t>
            </a:r>
            <a:r>
              <a:rPr lang="ko-KR" altLang="en-US" sz="1600" dirty="0">
                <a:latin typeface="Times New Roman" panose="02020603050405020304" pitchFamily="18" charset="0"/>
              </a:rPr>
              <a:t> 기능을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데이터로더에는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>
                <a:latin typeface="Times New Roman" panose="02020603050405020304" pitchFamily="18" charset="0"/>
              </a:rPr>
              <a:t>dataset,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batch_size</a:t>
            </a:r>
            <a:r>
              <a:rPr lang="en-US" altLang="ko-KR" sz="1600" dirty="0">
                <a:latin typeface="Times New Roman" panose="02020603050405020304" pitchFamily="18" charset="0"/>
              </a:rPr>
              <a:t>, shuffle,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num_workers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등의 파라미터가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‘dataset’ </a:t>
            </a:r>
            <a:r>
              <a:rPr lang="ko-KR" altLang="en-US" sz="1600" dirty="0">
                <a:latin typeface="Times New Roman" panose="02020603050405020304" pitchFamily="18" charset="0"/>
              </a:rPr>
              <a:t>에는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데이터로더로</a:t>
            </a:r>
            <a:r>
              <a:rPr lang="ko-KR" altLang="en-US" sz="1600" dirty="0">
                <a:latin typeface="Times New Roman" panose="02020603050405020304" pitchFamily="18" charset="0"/>
              </a:rPr>
              <a:t> 불러오려 하는 데이터셋을 입력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</a:t>
            </a:r>
            <a:r>
              <a:rPr lang="en-US" altLang="ko-KR" sz="1600" dirty="0" err="1">
                <a:latin typeface="Times New Roman" panose="02020603050405020304" pitchFamily="18" charset="0"/>
              </a:rPr>
              <a:t>batch_size</a:t>
            </a:r>
            <a:r>
              <a:rPr lang="en-US" altLang="ko-KR" sz="1600" dirty="0">
                <a:latin typeface="Times New Roman" panose="02020603050405020304" pitchFamily="18" charset="0"/>
              </a:rPr>
              <a:t>’ </a:t>
            </a:r>
            <a:r>
              <a:rPr lang="ko-KR" altLang="en-US" sz="1600" dirty="0">
                <a:latin typeface="Times New Roman" panose="02020603050405020304" pitchFamily="18" charset="0"/>
              </a:rPr>
              <a:t>는 미니 배치로 구성하고자 하는 데이터의 사이즈를 입력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‘shuffle’ </a:t>
            </a:r>
            <a:r>
              <a:rPr lang="ko-KR" altLang="en-US" sz="1600" dirty="0">
                <a:latin typeface="Times New Roman" panose="02020603050405020304" pitchFamily="18" charset="0"/>
              </a:rPr>
              <a:t>은 데이터를 불러올 때 순서를 섞을지 말지를 결정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num_workers</a:t>
            </a:r>
            <a:r>
              <a:rPr lang="en-US" altLang="ko-KR" sz="1600" dirty="0">
                <a:latin typeface="Times New Roman" panose="02020603050405020304" pitchFamily="18" charset="0"/>
              </a:rPr>
              <a:t>’ </a:t>
            </a:r>
            <a:r>
              <a:rPr lang="ko-KR" altLang="en-US" sz="1600" dirty="0">
                <a:latin typeface="Times New Roman" panose="02020603050405020304" pitchFamily="18" charset="0"/>
              </a:rPr>
              <a:t>는 작업에 사용하고자 하는 </a:t>
            </a:r>
            <a:r>
              <a:rPr lang="en-US" altLang="ko-KR" sz="1600" dirty="0">
                <a:latin typeface="Times New Roman" panose="02020603050405020304" pitchFamily="18" charset="0"/>
              </a:rPr>
              <a:t>CPU </a:t>
            </a:r>
            <a:r>
              <a:rPr lang="ko-KR" altLang="en-US" sz="1600" dirty="0">
                <a:latin typeface="Times New Roman" panose="02020603050405020304" pitchFamily="18" charset="0"/>
              </a:rPr>
              <a:t>스레드 개수를 의미하며</a:t>
            </a:r>
            <a:r>
              <a:rPr lang="en-US" altLang="ko-KR" sz="1600" dirty="0">
                <a:latin typeface="Times New Roman" panose="02020603050405020304" pitchFamily="18" charset="0"/>
              </a:rPr>
              <a:t>, GPU </a:t>
            </a:r>
            <a:r>
              <a:rPr lang="ko-KR" altLang="en-US" sz="1600" dirty="0">
                <a:latin typeface="Times New Roman" panose="02020603050405020304" pitchFamily="18" charset="0"/>
              </a:rPr>
              <a:t>연산에 병목현상이 걸리는 경우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</a:t>
            </a:r>
            <a:r>
              <a:rPr lang="ko-KR" altLang="en-US" sz="1600" dirty="0">
                <a:latin typeface="Times New Roman" panose="02020603050405020304" pitchFamily="18" charset="0"/>
              </a:rPr>
              <a:t>를 키우는 것이 도움이 될 수 있음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611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2. Train Loop for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- Train with Predefined Model</a:t>
            </a:r>
          </a:p>
          <a:p>
            <a:r>
              <a:rPr lang="en-US" altLang="ko-KR" dirty="0"/>
              <a:t>- Train with Pretrained Model for Finetune</a:t>
            </a:r>
          </a:p>
          <a:p>
            <a:r>
              <a:rPr lang="en-US" altLang="ko-KR" dirty="0"/>
              <a:t>- Visualization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2282238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167120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40683"/>
            <a:ext cx="113284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transforms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학습에 필요한 라이브러리 </a:t>
            </a:r>
            <a:r>
              <a:rPr lang="en-US" altLang="ko-KR" sz="1600" dirty="0">
                <a:latin typeface="Times New Roman" panose="02020603050405020304" pitchFamily="18" charset="0"/>
              </a:rPr>
              <a:t>import</a:t>
            </a: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7B062BCD-5BB6-76A0-6148-BD393E0451FA}"/>
              </a:ext>
            </a:extLst>
          </p:cNvPr>
          <p:cNvSpPr txBox="1">
            <a:spLocks/>
          </p:cNvSpPr>
          <p:nvPr/>
        </p:nvSpPr>
        <p:spPr>
          <a:xfrm>
            <a:off x="66173" y="3057586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경로 및 파라미터 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08E63BB-5A0D-CFA0-265E-F01B50ECC5D0}"/>
              </a:ext>
            </a:extLst>
          </p:cNvPr>
          <p:cNvSpPr/>
          <p:nvPr/>
        </p:nvSpPr>
        <p:spPr>
          <a:xfrm>
            <a:off x="499633" y="3504182"/>
            <a:ext cx="11399976" cy="167120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A68C2-A5BF-DCA5-1162-91BA54D23194}"/>
              </a:ext>
            </a:extLst>
          </p:cNvPr>
          <p:cNvSpPr txBox="1"/>
          <p:nvPr/>
        </p:nvSpPr>
        <p:spPr>
          <a:xfrm>
            <a:off x="499633" y="3503183"/>
            <a:ext cx="1132844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을 저장한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할 디렉토리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모델 파라미터를 저장할 디렉토리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learning_rate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0.001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gpu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를 사용할 수 있으면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gpu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를 사용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is_available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559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23593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92747"/>
            <a:ext cx="113284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train_transform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RandomHorizontalFlip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RandomRotation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test_transform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데이터와 평가 데이터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별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transfrom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7B062BCD-5BB6-76A0-6148-BD393E0451FA}"/>
              </a:ext>
            </a:extLst>
          </p:cNvPr>
          <p:cNvSpPr txBox="1">
            <a:spLocks/>
          </p:cNvSpPr>
          <p:nvPr/>
        </p:nvSpPr>
        <p:spPr>
          <a:xfrm>
            <a:off x="66173" y="3802454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데이터셋과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08E63BB-5A0D-CFA0-265E-F01B50ECC5D0}"/>
              </a:ext>
            </a:extLst>
          </p:cNvPr>
          <p:cNvSpPr/>
          <p:nvPr/>
        </p:nvSpPr>
        <p:spPr>
          <a:xfrm>
            <a:off x="499633" y="4157709"/>
            <a:ext cx="11399976" cy="11032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A68C2-A5BF-DCA5-1162-91BA54D23194}"/>
              </a:ext>
            </a:extLst>
          </p:cNvPr>
          <p:cNvSpPr txBox="1"/>
          <p:nvPr/>
        </p:nvSpPr>
        <p:spPr>
          <a:xfrm>
            <a:off x="499633" y="4156710"/>
            <a:ext cx="113284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CIFAR10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download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CIFAR10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download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09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3652051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92747"/>
            <a:ext cx="11328441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flatten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flatten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</a:t>
            </a: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설계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E13FC71B-7107-B60F-5728-7AD2EE60C31C}"/>
              </a:ext>
            </a:extLst>
          </p:cNvPr>
          <p:cNvSpPr txBox="1">
            <a:spLocks/>
          </p:cNvSpPr>
          <p:nvPr/>
        </p:nvSpPr>
        <p:spPr>
          <a:xfrm>
            <a:off x="66173" y="4919008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손실함수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옵티마이저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7237C237-1F28-3F76-2C4A-778CDDC23DD4}"/>
              </a:ext>
            </a:extLst>
          </p:cNvPr>
          <p:cNvSpPr/>
          <p:nvPr/>
        </p:nvSpPr>
        <p:spPr>
          <a:xfrm>
            <a:off x="499633" y="5288265"/>
            <a:ext cx="11399976" cy="9641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5B840E-BC9C-8BA9-ABA2-160C859CE625}"/>
              </a:ext>
            </a:extLst>
          </p:cNvPr>
          <p:cNvSpPr txBox="1"/>
          <p:nvPr/>
        </p:nvSpPr>
        <p:spPr>
          <a:xfrm>
            <a:off x="499633" y="5339330"/>
            <a:ext cx="113284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CrossEntropyLoss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learning_rate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693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5467547" y="1241683"/>
            <a:ext cx="6432062" cy="423529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5467546" y="1292747"/>
            <a:ext cx="636052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('\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model train mode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로 전환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loss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total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'Train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epoch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loss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Acc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%'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내용 개체 틀 11">
            <a:extLst>
              <a:ext uri="{FF2B5EF4-FFF2-40B4-BE49-F238E27FC236}">
                <a16:creationId xmlns:a16="http://schemas.microsoft.com/office/drawing/2014/main" id="{FD0D49F7-473B-2B0E-37EF-3A33CA1C86C7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216728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시 모델을 학습 모드로 변경하기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model.train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이전 스텝에서 계산된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초기화 해주기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optimzier.zero_grad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모델에 입력 데이터를 넣으면 각 클래스 별 신뢰도를 출력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출력과 실제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정답값</a:t>
            </a:r>
            <a:r>
              <a:rPr lang="ko-KR" altLang="en-US" sz="1600" dirty="0">
                <a:latin typeface="Times New Roman" panose="02020603050405020304" pitchFamily="18" charset="0"/>
              </a:rPr>
              <a:t> 간의 차이를 </a:t>
            </a:r>
            <a:r>
              <a:rPr lang="en-US" altLang="ko-KR" sz="1600" dirty="0">
                <a:latin typeface="Times New Roman" panose="02020603050405020304" pitchFamily="18" charset="0"/>
              </a:rPr>
              <a:t>criterion</a:t>
            </a:r>
            <a:r>
              <a:rPr lang="ko-KR" altLang="en-US" sz="1600" dirty="0">
                <a:latin typeface="Times New Roman" panose="02020603050405020304" pitchFamily="18" charset="0"/>
              </a:rPr>
              <a:t>이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로스가 계산되면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loss.backward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모델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파라미터별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자동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optimizer.step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을 통해 각 파라미터의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기반으로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옵티마이저에</a:t>
            </a:r>
            <a:r>
              <a:rPr lang="ko-KR" altLang="en-US" sz="1600" dirty="0">
                <a:latin typeface="Times New Roman" panose="02020603050405020304" pitchFamily="18" charset="0"/>
              </a:rPr>
              <a:t> 따라 업데이트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이번 </a:t>
            </a:r>
            <a:r>
              <a:rPr lang="en-US" altLang="ko-KR" sz="1600" dirty="0">
                <a:latin typeface="Times New Roman" panose="02020603050405020304" pitchFamily="18" charset="0"/>
              </a:rPr>
              <a:t>epoch</a:t>
            </a:r>
            <a:r>
              <a:rPr lang="ko-KR" altLang="en-US" sz="1600" dirty="0">
                <a:latin typeface="Times New Roman" panose="02020603050405020304" pitchFamily="18" charset="0"/>
              </a:rPr>
              <a:t>에서 계산된 </a:t>
            </a:r>
            <a:r>
              <a:rPr lang="en-US" altLang="ko-KR" sz="1600" dirty="0">
                <a:latin typeface="Times New Roman" panose="02020603050405020304" pitchFamily="18" charset="0"/>
              </a:rPr>
              <a:t>loss</a:t>
            </a:r>
            <a:r>
              <a:rPr lang="ko-KR" altLang="en-US" sz="1600" dirty="0">
                <a:latin typeface="Times New Roman" panose="02020603050405020304" pitchFamily="18" charset="0"/>
              </a:rPr>
              <a:t>와 </a:t>
            </a:r>
            <a:r>
              <a:rPr lang="en-US" altLang="ko-KR" sz="1600" dirty="0">
                <a:latin typeface="Times New Roman" panose="02020603050405020304" pitchFamily="18" charset="0"/>
              </a:rPr>
              <a:t>Accuracy</a:t>
            </a:r>
            <a:r>
              <a:rPr lang="ko-KR" altLang="en-US" sz="1600" dirty="0">
                <a:latin typeface="Times New Roman" panose="02020603050405020304" pitchFamily="18" charset="0"/>
              </a:rPr>
              <a:t>를 출력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711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5307290" y="1241683"/>
            <a:ext cx="6705427" cy="381108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5307291" y="1292747"/>
            <a:ext cx="6705427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('\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model eval mode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로 전환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eval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loss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total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'Test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epoch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loss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Acc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%'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내용 개체 틀 11">
            <a:extLst>
              <a:ext uri="{FF2B5EF4-FFF2-40B4-BE49-F238E27FC236}">
                <a16:creationId xmlns:a16="http://schemas.microsoft.com/office/drawing/2014/main" id="{1D5511EF-E29D-E225-01E6-1A97537CC88C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12800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시 모델을 평가 모드로 변경하기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model.eval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평가 시에는 모델을 업데이트 하지 않기 때문에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torch.no_grad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자동으로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계산하는 기능을 끄는 것으로 속도 향상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모델에 평가 데이터를 넣어 클래스 별 신뢰도를 출력하고 모델 출력과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정답값</a:t>
            </a:r>
            <a:r>
              <a:rPr lang="ko-KR" altLang="en-US" sz="1600" dirty="0">
                <a:latin typeface="Times New Roman" panose="02020603050405020304" pitchFamily="18" charset="0"/>
              </a:rPr>
              <a:t> 간의 차이를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한번 평가가 끝난 후 로스와 정확도 등을 출력하여 결과를 확인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857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0. Overview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004328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3DB49E09-D5E5-D600-77D4-660B9F57A884}"/>
              </a:ext>
            </a:extLst>
          </p:cNvPr>
          <p:cNvSpPr/>
          <p:nvPr/>
        </p:nvSpPr>
        <p:spPr>
          <a:xfrm>
            <a:off x="499633" y="1420631"/>
            <a:ext cx="11399976" cy="11032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F6A164-66CA-88A0-6D5D-22DFC1A49CEE}"/>
              </a:ext>
            </a:extLst>
          </p:cNvPr>
          <p:cNvSpPr txBox="1"/>
          <p:nvPr/>
        </p:nvSpPr>
        <p:spPr>
          <a:xfrm>
            <a:off x="499633" y="1419632"/>
            <a:ext cx="1132844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path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pth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state_dict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D45A90C9-5B08-B954-51D0-FE5A5131FB1D}"/>
              </a:ext>
            </a:extLst>
          </p:cNvPr>
          <p:cNvSpPr txBox="1">
            <a:spLocks/>
          </p:cNvSpPr>
          <p:nvPr/>
        </p:nvSpPr>
        <p:spPr>
          <a:xfrm>
            <a:off x="66173" y="983840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정해진 횟수 만큼 학습과 평가를 진행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모델을 저장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E910AD81-27F2-BBE3-58A6-338E277A0EE6}"/>
              </a:ext>
            </a:extLst>
          </p:cNvPr>
          <p:cNvSpPr/>
          <p:nvPr/>
        </p:nvSpPr>
        <p:spPr>
          <a:xfrm>
            <a:off x="499633" y="2806974"/>
            <a:ext cx="11399976" cy="33504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AAB5DA-ACF2-B489-34B2-7DED153B08CF}"/>
              </a:ext>
            </a:extLst>
          </p:cNvPr>
          <p:cNvSpPr txBox="1"/>
          <p:nvPr/>
        </p:nvSpPr>
        <p:spPr>
          <a:xfrm>
            <a:off x="499633" y="2871087"/>
            <a:ext cx="11328441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0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0 loss : 2.2775159903499476 Acc : 15.33%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0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0 loss : 2.235907741412995 Acc : 20.44%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1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1 loss : 2.175062928358307 Acc : 23.716%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1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1 loss : 2.1026173017586873 Acc : 26.2%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...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28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28 loss : 1.422033608112189 Acc : 49.93%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28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28 loss : 1.37146694037565 Acc : 51.23%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29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29 loss : 1.413746973590168 Acc : 50.294%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29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29 loss : 1.370567892767062 Acc : 51.13%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1389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5740750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b="1" dirty="0">
                <a:latin typeface="Times New Roman" panose="02020603050405020304" pitchFamily="18" charset="0"/>
              </a:rPr>
              <a:t>Train Predefined Model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8755" y="5406077"/>
            <a:ext cx="3932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Train and Test Again</a:t>
            </a:r>
            <a:endParaRPr lang="ko-KR" altLang="en-US" sz="2400" dirty="0"/>
          </a:p>
        </p:txBody>
      </p:sp>
      <p:sp>
        <p:nvSpPr>
          <p:cNvPr id="3" name="오른쪽 화살표 2"/>
          <p:cNvSpPr/>
          <p:nvPr/>
        </p:nvSpPr>
        <p:spPr>
          <a:xfrm>
            <a:off x="551467" y="3056636"/>
            <a:ext cx="877078" cy="354564"/>
          </a:xfrm>
          <a:prstGeom prst="rightArrow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9B5DC7C-8601-4D0A-B1C0-260D63A759B0}"/>
              </a:ext>
            </a:extLst>
          </p:cNvPr>
          <p:cNvSpPr/>
          <p:nvPr/>
        </p:nvSpPr>
        <p:spPr>
          <a:xfrm>
            <a:off x="458755" y="1712447"/>
            <a:ext cx="11399976" cy="62704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0AFD5B-9343-4C06-C339-9BF1104CB27C}"/>
              </a:ext>
            </a:extLst>
          </p:cNvPr>
          <p:cNvSpPr txBox="1"/>
          <p:nvPr/>
        </p:nvSpPr>
        <p:spPr>
          <a:xfrm>
            <a:off x="551467" y="1825208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8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8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D3EC60D0-2D49-5643-5BF9-97BEE20DA447}"/>
              </a:ext>
            </a:extLst>
          </p:cNvPr>
          <p:cNvSpPr/>
          <p:nvPr/>
        </p:nvSpPr>
        <p:spPr>
          <a:xfrm>
            <a:off x="458755" y="3913736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CC227A-57E7-703C-A4AF-5DABFECD8ADB}"/>
              </a:ext>
            </a:extLst>
          </p:cNvPr>
          <p:cNvSpPr txBox="1"/>
          <p:nvPr/>
        </p:nvSpPr>
        <p:spPr>
          <a:xfrm>
            <a:off x="551467" y="4026498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642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5740750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b="1" dirty="0">
                <a:latin typeface="Times New Roman" panose="02020603050405020304" pitchFamily="18" charset="0"/>
              </a:rPr>
              <a:t>Tuning </a:t>
            </a:r>
            <a:r>
              <a:rPr lang="en-US" altLang="ko-KR" b="1" dirty="0" err="1">
                <a:latin typeface="Times New Roman" panose="02020603050405020304" pitchFamily="18" charset="0"/>
              </a:rPr>
              <a:t>Pretrained</a:t>
            </a:r>
            <a:r>
              <a:rPr lang="en-US" altLang="ko-KR" b="1" dirty="0">
                <a:latin typeface="Times New Roman" panose="02020603050405020304" pitchFamily="18" charset="0"/>
              </a:rPr>
              <a:t> Model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8755" y="5408488"/>
            <a:ext cx="3932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Train and Test Again</a:t>
            </a:r>
            <a:endParaRPr lang="ko-KR" altLang="en-US" sz="2400" dirty="0"/>
          </a:p>
        </p:txBody>
      </p:sp>
      <p:sp>
        <p:nvSpPr>
          <p:cNvPr id="3" name="오른쪽 화살표 2"/>
          <p:cNvSpPr/>
          <p:nvPr/>
        </p:nvSpPr>
        <p:spPr>
          <a:xfrm>
            <a:off x="551467" y="3314298"/>
            <a:ext cx="877078" cy="354564"/>
          </a:xfrm>
          <a:prstGeom prst="rightArrow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D756B265-74FF-8834-D3B0-7FBD08C1A61C}"/>
              </a:ext>
            </a:extLst>
          </p:cNvPr>
          <p:cNvSpPr/>
          <p:nvPr/>
        </p:nvSpPr>
        <p:spPr>
          <a:xfrm>
            <a:off x="458755" y="4045654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B7FDF0-B5AB-8955-8FB3-78B68160ED5C}"/>
              </a:ext>
            </a:extLst>
          </p:cNvPr>
          <p:cNvSpPr txBox="1"/>
          <p:nvPr/>
        </p:nvSpPr>
        <p:spPr>
          <a:xfrm>
            <a:off x="551467" y="4158416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BF2131D-08A0-5379-713F-207D3BA19BED}"/>
              </a:ext>
            </a:extLst>
          </p:cNvPr>
          <p:cNvSpPr/>
          <p:nvPr/>
        </p:nvSpPr>
        <p:spPr>
          <a:xfrm>
            <a:off x="458755" y="1744957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CBEB58-2558-EA71-8520-A1550DC3E4BE}"/>
              </a:ext>
            </a:extLst>
          </p:cNvPr>
          <p:cNvSpPr txBox="1"/>
          <p:nvPr/>
        </p:nvSpPr>
        <p:spPr>
          <a:xfrm>
            <a:off x="551467" y="1857719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208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3. Train Loop for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- Train with Predefined Model</a:t>
            </a:r>
          </a:p>
          <a:p>
            <a:r>
              <a:rPr lang="en-US" altLang="ko-KR" dirty="0"/>
              <a:t>- Train with Pretrained Model for Finetune</a:t>
            </a:r>
          </a:p>
          <a:p>
            <a:r>
              <a:rPr lang="en-US" altLang="ko-KR" dirty="0"/>
              <a:t>- Visualization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3604242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객체 탐지</a:t>
            </a:r>
            <a:r>
              <a:rPr lang="en-US" altLang="ko-KR" sz="1600" dirty="0"/>
              <a:t>(Object Detection)</a:t>
            </a:r>
            <a:r>
              <a:rPr lang="ko-KR" altLang="en-US" sz="1600" dirty="0"/>
              <a:t>는 주어진 이미지 내에서 객체가 존재하는 위치에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</a:t>
            </a:r>
            <a:r>
              <a:rPr lang="en-US" altLang="ko-KR" sz="1600" dirty="0"/>
              <a:t>(Bounding Box)</a:t>
            </a:r>
            <a:r>
              <a:rPr lang="ko-KR" altLang="en-US" sz="1600" dirty="0"/>
              <a:t>를 치고 해당 객체의 종류를 분류</a:t>
            </a:r>
            <a:r>
              <a:rPr lang="en-US" altLang="ko-KR" sz="1600" dirty="0"/>
              <a:t>(Classification)</a:t>
            </a:r>
            <a:r>
              <a:rPr lang="ko-KR" altLang="en-US" sz="1600" dirty="0"/>
              <a:t>하는 태스크이다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객체 탐지 모델에는 일반적으로</a:t>
            </a:r>
            <a:r>
              <a:rPr lang="en-US" altLang="ko-KR" sz="1600" dirty="0"/>
              <a:t> </a:t>
            </a:r>
            <a:r>
              <a:rPr lang="ko-KR" altLang="en-US" sz="1600" dirty="0"/>
              <a:t>이미지의 </a:t>
            </a:r>
            <a:r>
              <a:rPr lang="ko-KR" altLang="en-US" sz="1600" dirty="0" err="1"/>
              <a:t>피쳐를</a:t>
            </a:r>
            <a:r>
              <a:rPr lang="ko-KR" altLang="en-US" sz="1600" dirty="0"/>
              <a:t> 추출하는 백본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피쳐를</a:t>
            </a:r>
            <a:r>
              <a:rPr lang="ko-KR" altLang="en-US" sz="1600" dirty="0"/>
              <a:t> </a:t>
            </a:r>
            <a:r>
              <a:rPr lang="ko-KR" altLang="en-US" sz="1600" dirty="0" err="1"/>
              <a:t>기반으로한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 생성 모듈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 영역 내 객체 분류 모듈 등이 존재 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바운딩</a:t>
            </a:r>
            <a:r>
              <a:rPr lang="ko-KR" altLang="en-US" sz="1600" dirty="0"/>
              <a:t> 박스 생성과 객체 분류를 동시에 </a:t>
            </a:r>
            <a:r>
              <a:rPr lang="ko-KR" altLang="en-US" sz="1600" dirty="0" err="1"/>
              <a:t>진행하는지의</a:t>
            </a:r>
            <a:r>
              <a:rPr lang="ko-KR" altLang="en-US" sz="1600" dirty="0"/>
              <a:t> 여부에 따라 단일 단계 탐지기</a:t>
            </a:r>
            <a:r>
              <a:rPr lang="en-US" altLang="ko-KR" sz="1600" dirty="0"/>
              <a:t>(One-stage detector), </a:t>
            </a:r>
            <a:r>
              <a:rPr lang="ko-KR" altLang="en-US" sz="1600" dirty="0" err="1"/>
              <a:t>이단계</a:t>
            </a:r>
            <a:r>
              <a:rPr lang="ko-KR" altLang="en-US" sz="1600" dirty="0"/>
              <a:t> 탐지기</a:t>
            </a:r>
            <a:r>
              <a:rPr lang="en-US" altLang="ko-KR" sz="1600" dirty="0"/>
              <a:t>(Two-stage detector)</a:t>
            </a:r>
            <a:r>
              <a:rPr lang="ko-KR" altLang="en-US" sz="1600" dirty="0"/>
              <a:t>로 분류</a:t>
            </a:r>
            <a:endParaRPr lang="en-US" altLang="ko-KR" sz="1600" dirty="0"/>
          </a:p>
        </p:txBody>
      </p:sp>
      <p:pic>
        <p:nvPicPr>
          <p:cNvPr id="1028" name="Picture 4" descr="Faster R-CNN 논문(Faster R-CNN: Towards Real-Time ObjectDetection with Region  Proposal Networks) 리뷰">
            <a:extLst>
              <a:ext uri="{FF2B5EF4-FFF2-40B4-BE49-F238E27FC236}">
                <a16:creationId xmlns:a16="http://schemas.microsoft.com/office/drawing/2014/main" id="{0F207ADF-C953-B8C6-5D4A-867310659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997" y="3195687"/>
            <a:ext cx="3126117" cy="319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704C7C1-C547-CC9F-A2F4-D1CFA3490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997" y="968841"/>
            <a:ext cx="3945510" cy="21051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81E5D1-2AD5-8452-AAC8-D920AA16ABB8}"/>
              </a:ext>
            </a:extLst>
          </p:cNvPr>
          <p:cNvSpPr txBox="1"/>
          <p:nvPr/>
        </p:nvSpPr>
        <p:spPr>
          <a:xfrm>
            <a:off x="7064997" y="3073996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바운딩박스</a:t>
            </a:r>
            <a:r>
              <a:rPr lang="ko-KR" altLang="en-US" sz="1600" dirty="0"/>
              <a:t> 예시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E82C5-F978-0293-EC55-AB96B789273E}"/>
              </a:ext>
            </a:extLst>
          </p:cNvPr>
          <p:cNvSpPr txBox="1"/>
          <p:nvPr/>
        </p:nvSpPr>
        <p:spPr>
          <a:xfrm>
            <a:off x="9619662" y="6047609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Faster RCNN </a:t>
            </a:r>
            <a:r>
              <a:rPr lang="ko-KR" altLang="en-US" sz="1600" dirty="0"/>
              <a:t>구조</a:t>
            </a:r>
          </a:p>
        </p:txBody>
      </p:sp>
    </p:spTree>
    <p:extLst>
      <p:ext uri="{BB962C8B-B14F-4D97-AF65-F5344CB8AC3E}">
        <p14:creationId xmlns:p14="http://schemas.microsoft.com/office/powerpoint/2010/main" val="2814507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1537171"/>
            <a:ext cx="6095999" cy="38859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1536174"/>
            <a:ext cx="602446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rpn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torchvision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mobilenet_v2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features</a:t>
            </a: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sizes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aspect_ratios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MultiScaleRoIAlign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featmap_names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sampling_ratio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rpn_anchor_generator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box_roi_pool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파이토치에서</a:t>
            </a:r>
            <a:r>
              <a:rPr lang="ko-KR" altLang="en-US" sz="1600" dirty="0"/>
              <a:t> 제공하는 객체 탐지 모델들은 </a:t>
            </a:r>
            <a:r>
              <a:rPr lang="en-US" altLang="ko-KR" sz="1600" dirty="0" err="1"/>
              <a:t>torchvision.models</a:t>
            </a:r>
            <a:r>
              <a:rPr lang="ko-KR" altLang="en-US" sz="1600" dirty="0"/>
              <a:t>의 </a:t>
            </a:r>
            <a:r>
              <a:rPr lang="en-US" altLang="ko-KR" sz="1600" dirty="0"/>
              <a:t>detection</a:t>
            </a:r>
            <a:r>
              <a:rPr lang="ko-KR" altLang="en-US" sz="1600" dirty="0"/>
              <a:t>에서 사용이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Faster R-CNN, FCOS, </a:t>
            </a:r>
            <a:r>
              <a:rPr lang="en-US" altLang="ko-KR" sz="1600" dirty="0" err="1"/>
              <a:t>RetinaNet</a:t>
            </a:r>
            <a:r>
              <a:rPr lang="en-US" altLang="ko-KR" sz="1600" dirty="0"/>
              <a:t>, SSD </a:t>
            </a:r>
            <a:r>
              <a:rPr lang="ko-KR" altLang="en-US" sz="1600" dirty="0"/>
              <a:t>등의 사전에 정의되어 있는 모델을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각각의 모델은 </a:t>
            </a:r>
            <a:r>
              <a:rPr lang="en-US" altLang="ko-KR" sz="1600" dirty="0"/>
              <a:t>Backbone, Anchor generator, </a:t>
            </a:r>
            <a:r>
              <a:rPr lang="en-US" altLang="ko-KR" sz="1600" dirty="0" err="1"/>
              <a:t>RoI</a:t>
            </a:r>
            <a:r>
              <a:rPr lang="en-US" altLang="ko-KR" sz="1600" dirty="0"/>
              <a:t> pooler </a:t>
            </a:r>
            <a:r>
              <a:rPr lang="ko-KR" altLang="en-US" sz="1600" dirty="0"/>
              <a:t>등을 따로 선언하여 커스텀 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앵커</a:t>
            </a:r>
            <a:r>
              <a:rPr lang="en-US" altLang="ko-KR" sz="1600" dirty="0"/>
              <a:t>(Anchor)</a:t>
            </a:r>
            <a:r>
              <a:rPr lang="ko-KR" altLang="en-US" sz="1600" dirty="0"/>
              <a:t>는 객체 탐지 시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크기와 가로세로비를 설정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 err="1"/>
              <a:t>RoI</a:t>
            </a:r>
            <a:r>
              <a:rPr lang="en-US" altLang="ko-KR" sz="1600" dirty="0"/>
              <a:t>(Region of Interest) Pooler</a:t>
            </a:r>
            <a:r>
              <a:rPr lang="ko-KR" altLang="en-US" sz="1600" dirty="0"/>
              <a:t>는 백본으로부터의 출력된 </a:t>
            </a:r>
            <a:r>
              <a:rPr lang="en-US" altLang="ko-KR" sz="1600" dirty="0" err="1"/>
              <a:t>RoI</a:t>
            </a:r>
            <a:r>
              <a:rPr lang="ko-KR" altLang="en-US" sz="1600" dirty="0"/>
              <a:t>마다 고정된 크기의 </a:t>
            </a:r>
            <a:r>
              <a:rPr lang="ko-KR" altLang="en-US" sz="1600" dirty="0" err="1"/>
              <a:t>피쳐맵으로</a:t>
            </a:r>
            <a:r>
              <a:rPr lang="ko-KR" altLang="en-US" sz="1600" dirty="0"/>
              <a:t> 변경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자체 파라미터를 설정하여 각종 </a:t>
            </a:r>
            <a:r>
              <a:rPr lang="ko-KR" altLang="en-US" sz="1600" dirty="0" err="1"/>
              <a:t>스레시홀드</a:t>
            </a:r>
            <a:r>
              <a:rPr lang="ko-KR" altLang="en-US" sz="1600" dirty="0"/>
              <a:t> 값이나 한번에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수 등을 변경 가능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026603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파이토치에서</a:t>
            </a:r>
            <a:r>
              <a:rPr lang="ko-KR" altLang="en-US" sz="1600" dirty="0"/>
              <a:t> 제공하는 객체 탐지 모델들은 </a:t>
            </a:r>
            <a:r>
              <a:rPr lang="en-US" altLang="ko-KR" sz="1600" dirty="0" err="1"/>
              <a:t>torchvision.models</a:t>
            </a:r>
            <a:r>
              <a:rPr lang="ko-KR" altLang="en-US" sz="1600" dirty="0"/>
              <a:t>의 </a:t>
            </a:r>
            <a:r>
              <a:rPr lang="en-US" altLang="ko-KR" sz="1600" dirty="0"/>
              <a:t>detection</a:t>
            </a:r>
            <a:r>
              <a:rPr lang="ko-KR" altLang="en-US" sz="1600" dirty="0"/>
              <a:t>에서 사용이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Faster R-CNN, FCOS, </a:t>
            </a:r>
            <a:r>
              <a:rPr lang="en-US" altLang="ko-KR" sz="1600" dirty="0" err="1"/>
              <a:t>RetinaNet</a:t>
            </a:r>
            <a:r>
              <a:rPr lang="en-US" altLang="ko-KR" sz="1600" dirty="0"/>
              <a:t>, SSD </a:t>
            </a:r>
            <a:r>
              <a:rPr lang="ko-KR" altLang="en-US" sz="1600" dirty="0"/>
              <a:t>등의 사전에 정의되어 있는 모델을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각각의 모델은 </a:t>
            </a:r>
            <a:r>
              <a:rPr lang="en-US" altLang="ko-KR" sz="1600" dirty="0"/>
              <a:t>Backbone, Anchor generator, </a:t>
            </a:r>
            <a:r>
              <a:rPr lang="en-US" altLang="ko-KR" sz="1600" dirty="0" err="1"/>
              <a:t>RoI</a:t>
            </a:r>
            <a:r>
              <a:rPr lang="en-US" altLang="ko-KR" sz="1600" dirty="0"/>
              <a:t> pooler </a:t>
            </a:r>
            <a:r>
              <a:rPr lang="ko-KR" altLang="en-US" sz="1600" dirty="0"/>
              <a:t>등을 따로 선언하여 커스텀 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앵커</a:t>
            </a:r>
            <a:r>
              <a:rPr lang="en-US" altLang="ko-KR" sz="1600" dirty="0"/>
              <a:t>(Anchor)</a:t>
            </a:r>
            <a:r>
              <a:rPr lang="ko-KR" altLang="en-US" sz="1600" dirty="0"/>
              <a:t>는 객체 탐지 시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크기와 가로세로비를 설정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 err="1"/>
              <a:t>RoI</a:t>
            </a:r>
            <a:r>
              <a:rPr lang="en-US" altLang="ko-KR" sz="1600" dirty="0"/>
              <a:t>(Region of Interest) </a:t>
            </a:r>
            <a:r>
              <a:rPr lang="ko-KR" altLang="en-US" sz="1600" dirty="0" err="1"/>
              <a:t>풀링은</a:t>
            </a:r>
            <a:r>
              <a:rPr lang="ko-KR" altLang="en-US" sz="1600" dirty="0"/>
              <a:t> 백본으로부터의 출력된 </a:t>
            </a:r>
            <a:r>
              <a:rPr lang="en-US" altLang="ko-KR" sz="1600" dirty="0" err="1"/>
              <a:t>RoI</a:t>
            </a:r>
            <a:r>
              <a:rPr lang="ko-KR" altLang="en-US" sz="1600" dirty="0"/>
              <a:t>마다 고정된 크기의 </a:t>
            </a:r>
            <a:r>
              <a:rPr lang="ko-KR" altLang="en-US" sz="1600" dirty="0" err="1"/>
              <a:t>피쳐맵으로</a:t>
            </a:r>
            <a:r>
              <a:rPr lang="ko-KR" altLang="en-US" sz="1600" dirty="0"/>
              <a:t> 변경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자체 파라미터를 설정하여 각종 </a:t>
            </a:r>
            <a:r>
              <a:rPr lang="ko-KR" altLang="en-US" sz="1600" dirty="0" err="1"/>
              <a:t>스레시홀드</a:t>
            </a:r>
            <a:r>
              <a:rPr lang="ko-KR" altLang="en-US" sz="1600" dirty="0"/>
              <a:t> 값이나 한번에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수 등을 변경 가능</a:t>
            </a:r>
            <a:endParaRPr lang="en-US" altLang="ko-KR" sz="1600" dirty="0"/>
          </a:p>
        </p:txBody>
      </p:sp>
      <p:pic>
        <p:nvPicPr>
          <p:cNvPr id="2050" name="Picture 2" descr="RPN(Region Proposal Network) 정리">
            <a:extLst>
              <a:ext uri="{FF2B5EF4-FFF2-40B4-BE49-F238E27FC236}">
                <a16:creationId xmlns:a16="http://schemas.microsoft.com/office/drawing/2014/main" id="{8E53BB40-5829-2FFB-5EB2-4DF1204E8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964" y="847150"/>
            <a:ext cx="3736328" cy="278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2CA3CA-80AF-04DD-29B3-E202ADD05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810" y="3633081"/>
            <a:ext cx="5465078" cy="3074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79C763-7B26-C754-2D68-A25A8882BD6A}"/>
              </a:ext>
            </a:extLst>
          </p:cNvPr>
          <p:cNvSpPr txBox="1"/>
          <p:nvPr/>
        </p:nvSpPr>
        <p:spPr>
          <a:xfrm>
            <a:off x="10339292" y="3230895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앵커 예시 이미지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A47897-19BF-AE2F-F641-8EFD0744AFD3}"/>
              </a:ext>
            </a:extLst>
          </p:cNvPr>
          <p:cNvSpPr txBox="1"/>
          <p:nvPr/>
        </p:nvSpPr>
        <p:spPr>
          <a:xfrm>
            <a:off x="10339292" y="6019834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RoI</a:t>
            </a:r>
            <a:r>
              <a:rPr lang="en-US" altLang="ko-KR" sz="1600" dirty="0"/>
              <a:t> </a:t>
            </a:r>
            <a:r>
              <a:rPr lang="ko-KR" altLang="en-US" sz="1600" dirty="0" err="1"/>
              <a:t>풀링</a:t>
            </a:r>
            <a:r>
              <a:rPr lang="ko-KR" altLang="en-US" sz="1600" dirty="0"/>
              <a:t> 이미지</a:t>
            </a:r>
          </a:p>
        </p:txBody>
      </p:sp>
    </p:spTree>
    <p:extLst>
      <p:ext uri="{BB962C8B-B14F-4D97-AF65-F5344CB8AC3E}">
        <p14:creationId xmlns:p14="http://schemas.microsoft.com/office/powerpoint/2010/main" val="23834937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549848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1055407"/>
            <a:ext cx="602446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license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file_name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000000324158.jpg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coco_url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http://images.cocodataset.org/val2017/000000324158.jpg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334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date_captured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2013-11-19 23:54:06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flickr_url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http://farm1.staticflickr.com/169/417836491_5bf8762150_z.jpg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324158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ko-KR" sz="1200" b="0" i="1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     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area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331.9790999999998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iscrowd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image_id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324158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bbox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44.2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161.19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36.78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13.78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category_id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345846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객체 탐지 모델 학습 시 모델에게 전달할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박스에 대한 정답 또한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이미지에 대한 정보들과 영역의 크기나 박스의 좌표 등의 정보를 담고 있는 파일을 </a:t>
            </a:r>
            <a:r>
              <a:rPr lang="ko-KR" altLang="en-US" sz="1600" dirty="0" err="1"/>
              <a:t>어노테이션이라</a:t>
            </a:r>
            <a:r>
              <a:rPr lang="ko-KR" altLang="en-US" sz="1600" dirty="0"/>
              <a:t> 칭함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객체탐지를 위한 데이터 </a:t>
            </a:r>
            <a:r>
              <a:rPr lang="ko-KR" altLang="en-US" sz="1600" dirty="0" err="1"/>
              <a:t>로더는</a:t>
            </a:r>
            <a:r>
              <a:rPr lang="ko-KR" altLang="en-US" sz="1600" dirty="0"/>
              <a:t> 해당 </a:t>
            </a:r>
            <a:r>
              <a:rPr lang="ko-KR" altLang="en-US" sz="1600" dirty="0" err="1"/>
              <a:t>어노테이션을</a:t>
            </a:r>
            <a:r>
              <a:rPr lang="ko-KR" altLang="en-US" sz="1600" dirty="0"/>
              <a:t> 읽어 필요한 정보를 추출하여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어노테이션의</a:t>
            </a:r>
            <a:r>
              <a:rPr lang="ko-KR" altLang="en-US" sz="1600" dirty="0"/>
              <a:t> 포맷에는 다양하게 있지만 </a:t>
            </a:r>
            <a:r>
              <a:rPr lang="en-US" altLang="ko-KR" sz="1600" dirty="0"/>
              <a:t>COCO </a:t>
            </a:r>
            <a:r>
              <a:rPr lang="ko-KR" altLang="en-US" sz="1600" dirty="0"/>
              <a:t>데이터셋의 포맷을 범용적으로 사용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3917447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5461540"/>
            <a:ext cx="11199044" cy="631072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5567497"/>
            <a:ext cx="87702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n-NO" altLang="ko-KR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wget -Uri https://www.cis.upenn.edu/~jshi/ped_html/PennFudanPed.zip</a:t>
            </a:r>
            <a:endParaRPr lang="en-US" altLang="ko-KR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C40F899A-F88A-E9EB-5047-08E4568A4630}"/>
              </a:ext>
            </a:extLst>
          </p:cNvPr>
          <p:cNvSpPr txBox="1">
            <a:spLocks/>
          </p:cNvSpPr>
          <p:nvPr/>
        </p:nvSpPr>
        <p:spPr>
          <a:xfrm>
            <a:off x="66173" y="5092440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데이터셋 다운로드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E85ACF-6793-6EFC-7877-38B1952A1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671" y="1088937"/>
            <a:ext cx="6674657" cy="322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FF9B87-31FE-9ED3-0496-B7DA434235A4}"/>
              </a:ext>
            </a:extLst>
          </p:cNvPr>
          <p:cNvSpPr txBox="1"/>
          <p:nvPr/>
        </p:nvSpPr>
        <p:spPr>
          <a:xfrm>
            <a:off x="2743200" y="4327699"/>
            <a:ext cx="2856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0" i="0" dirty="0" err="1">
                <a:solidFill>
                  <a:srgbClr val="262626"/>
                </a:solidFill>
                <a:effectLst/>
                <a:latin typeface="FreightSans"/>
              </a:rPr>
              <a:t>PennFudan</a:t>
            </a:r>
            <a:r>
              <a:rPr lang="en-US" altLang="ko-KR" sz="1600" b="0" i="0" dirty="0">
                <a:solidFill>
                  <a:srgbClr val="262626"/>
                </a:solidFill>
                <a:effectLst/>
                <a:latin typeface="FreightSans"/>
              </a:rPr>
              <a:t> </a:t>
            </a:r>
            <a:r>
              <a:rPr lang="ko-KR" altLang="en-US" sz="1600" b="0" i="0" dirty="0">
                <a:solidFill>
                  <a:srgbClr val="262626"/>
                </a:solidFill>
                <a:effectLst/>
                <a:latin typeface="FreightSans"/>
              </a:rPr>
              <a:t>데이터셋 예시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31961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22206"/>
            <a:ext cx="11199044" cy="26776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28164"/>
            <a:ext cx="602446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sys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rpn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transforms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engine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train_one_epoch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utils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cv2</a:t>
            </a:r>
          </a:p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matplotlib inline 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B8024A2-5043-B64C-4B8F-161E14684FFB}"/>
              </a:ext>
            </a:extLst>
          </p:cNvPr>
          <p:cNvSpPr/>
          <p:nvPr/>
        </p:nvSpPr>
        <p:spPr>
          <a:xfrm>
            <a:off x="612743" y="4648471"/>
            <a:ext cx="11199044" cy="1256422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90210-016B-8A14-770D-3B861DED481C}"/>
              </a:ext>
            </a:extLst>
          </p:cNvPr>
          <p:cNvSpPr txBox="1"/>
          <p:nvPr/>
        </p:nvSpPr>
        <p:spPr>
          <a:xfrm>
            <a:off x="703697" y="4754428"/>
            <a:ext cx="1023139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학습에 사용할 데이터까지의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＇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학습된 모델 파라미터를 저장할 디렉토리까지의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num_epoch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is_available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C40F899A-F88A-E9EB-5047-08E4568A4630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학습에 필요한 라이브러리 </a:t>
            </a:r>
            <a:r>
              <a:rPr lang="en-US" altLang="ko-KR" sz="1600" dirty="0">
                <a:latin typeface="Times New Roman" panose="02020603050405020304" pitchFamily="18" charset="0"/>
              </a:rPr>
              <a:t>import</a:t>
            </a:r>
          </a:p>
        </p:txBody>
      </p:sp>
      <p:sp>
        <p:nvSpPr>
          <p:cNvPr id="13" name="내용 개체 틀 11">
            <a:extLst>
              <a:ext uri="{FF2B5EF4-FFF2-40B4-BE49-F238E27FC236}">
                <a16:creationId xmlns:a16="http://schemas.microsoft.com/office/drawing/2014/main" id="{6358C235-F046-4C68-8B52-809C5F4057BA}"/>
              </a:ext>
            </a:extLst>
          </p:cNvPr>
          <p:cNvSpPr txBox="1">
            <a:spLocks/>
          </p:cNvSpPr>
          <p:nvPr/>
        </p:nvSpPr>
        <p:spPr>
          <a:xfrm>
            <a:off x="66173" y="4174988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경로 및 파라미터 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19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이미지 분류</a:t>
            </a:r>
            <a:r>
              <a:rPr lang="en-US" altLang="ko-KR" sz="1600" dirty="0"/>
              <a:t>(</a:t>
            </a:r>
            <a:r>
              <a:rPr lang="en-US" altLang="ko-KR" sz="1600" dirty="0">
                <a:latin typeface="+mn-lt"/>
              </a:rPr>
              <a:t>Classification</a:t>
            </a:r>
            <a:r>
              <a:rPr lang="en-US" altLang="ko-KR" sz="1600" dirty="0"/>
              <a:t>)</a:t>
            </a:r>
            <a:r>
              <a:rPr lang="ko-KR" altLang="en-US" sz="1600" dirty="0"/>
              <a:t>는 주어진 이미지가 어떤 클래스에 속하는지 예측하는 문제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이미지 분류를 위해서는 데이터셋</a:t>
            </a:r>
            <a:r>
              <a:rPr lang="en-US" altLang="ko-KR" sz="1600" dirty="0"/>
              <a:t>, </a:t>
            </a:r>
            <a:r>
              <a:rPr lang="ko-KR" altLang="en-US" sz="1600" dirty="0"/>
              <a:t>모델</a:t>
            </a:r>
            <a:r>
              <a:rPr lang="en-US" altLang="ko-KR" sz="1600" dirty="0"/>
              <a:t>, </a:t>
            </a:r>
            <a:r>
              <a:rPr lang="ko-KR" altLang="en-US" sz="1600" dirty="0"/>
              <a:t>그리고 라벨이 필요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이번 수업에서는 이미지 분류를 위한 벤치마크 데이터셋 </a:t>
            </a:r>
            <a:r>
              <a:rPr lang="en-US" altLang="ko-KR" sz="1600" dirty="0"/>
              <a:t>cifar10</a:t>
            </a:r>
            <a:r>
              <a:rPr lang="ko-KR" altLang="en-US" sz="1600" dirty="0"/>
              <a:t>을 사용하여 분류 모델을 학습하는 과정을 진행</a:t>
            </a:r>
            <a:endParaRPr lang="en-US" altLang="ko-KR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Overview – Classification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1F85493-E261-CC74-770F-7D382A10DCD3}"/>
              </a:ext>
            </a:extLst>
          </p:cNvPr>
          <p:cNvGrpSpPr/>
          <p:nvPr/>
        </p:nvGrpSpPr>
        <p:grpSpPr>
          <a:xfrm>
            <a:off x="5825395" y="3054292"/>
            <a:ext cx="1554481" cy="2123440"/>
            <a:chOff x="4170680" y="3119120"/>
            <a:chExt cx="1554481" cy="2123440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04CE4703-DAEE-8AF1-BCC4-72D2806CC540}"/>
                </a:ext>
              </a:extLst>
            </p:cNvPr>
            <p:cNvSpPr/>
            <p:nvPr/>
          </p:nvSpPr>
          <p:spPr>
            <a:xfrm>
              <a:off x="4170680" y="3119120"/>
              <a:ext cx="862764" cy="212344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BBAB6011-AFB4-EB04-02F5-76938D461948}"/>
                </a:ext>
              </a:extLst>
            </p:cNvPr>
            <p:cNvSpPr/>
            <p:nvPr/>
          </p:nvSpPr>
          <p:spPr>
            <a:xfrm>
              <a:off x="4480560" y="3225800"/>
              <a:ext cx="777240" cy="191008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정육면체 7">
              <a:extLst>
                <a:ext uri="{FF2B5EF4-FFF2-40B4-BE49-F238E27FC236}">
                  <a16:creationId xmlns:a16="http://schemas.microsoft.com/office/drawing/2014/main" id="{45F7F1A1-536F-F8ED-5BFC-678372B3D292}"/>
                </a:ext>
              </a:extLst>
            </p:cNvPr>
            <p:cNvSpPr/>
            <p:nvPr/>
          </p:nvSpPr>
          <p:spPr>
            <a:xfrm>
              <a:off x="4809924" y="3364322"/>
              <a:ext cx="696067" cy="1710597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5119805" y="3516126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 descr="a) A dog's picture from object classification dataset ImageNet; (b) a... |  Download Scientific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247" y="2947612"/>
            <a:ext cx="1174142" cy="117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d an AI Cat Chaser with Jetson TX1 and Caffe | NVIDIA Technical Blo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001" y="4318862"/>
            <a:ext cx="1167890" cy="117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3729382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DOG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43200" y="5071052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CAT</a:t>
            </a:r>
            <a:endParaRPr lang="ko-KR" altLang="en-US" dirty="0"/>
          </a:p>
        </p:txBody>
      </p:sp>
      <p:sp>
        <p:nvSpPr>
          <p:cNvPr id="10" name="오른쪽 화살표 9"/>
          <p:cNvSpPr/>
          <p:nvPr/>
        </p:nvSpPr>
        <p:spPr>
          <a:xfrm rot="1654734">
            <a:off x="5304006" y="3802586"/>
            <a:ext cx="326571" cy="252419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077607" y="5724436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Network</a:t>
            </a:r>
            <a:endParaRPr lang="ko-KR" altLang="en-US" dirty="0"/>
          </a:p>
        </p:txBody>
      </p:sp>
      <p:sp>
        <p:nvSpPr>
          <p:cNvPr id="16" name="오른쪽 화살표 15"/>
          <p:cNvSpPr/>
          <p:nvPr/>
        </p:nvSpPr>
        <p:spPr>
          <a:xfrm>
            <a:off x="7574770" y="4028582"/>
            <a:ext cx="326571" cy="252419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901341" y="3473415"/>
            <a:ext cx="1024914" cy="873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u="sng" dirty="0"/>
              <a:t>Output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DOG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72489" y="5724436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Dataset</a:t>
            </a:r>
            <a:endParaRPr lang="ko-KR" altLang="en-US" dirty="0"/>
          </a:p>
        </p:txBody>
      </p:sp>
      <p:sp>
        <p:nvSpPr>
          <p:cNvPr id="18" name="왼쪽 대괄호 17"/>
          <p:cNvSpPr/>
          <p:nvPr/>
        </p:nvSpPr>
        <p:spPr>
          <a:xfrm rot="16200000">
            <a:off x="4405636" y="4843650"/>
            <a:ext cx="158620" cy="16213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왼쪽 대괄호 21"/>
          <p:cNvSpPr/>
          <p:nvPr/>
        </p:nvSpPr>
        <p:spPr>
          <a:xfrm rot="16200000">
            <a:off x="6510754" y="4843650"/>
            <a:ext cx="158620" cy="16213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6803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85171"/>
            <a:ext cx="11199044" cy="165968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91128"/>
            <a:ext cx="6024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transforms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PILToTensor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ConvertImageDtype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RandomHorizontalFlip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B8024A2-5043-B64C-4B8F-161E14684FFB}"/>
              </a:ext>
            </a:extLst>
          </p:cNvPr>
          <p:cNvSpPr/>
          <p:nvPr/>
        </p:nvSpPr>
        <p:spPr>
          <a:xfrm>
            <a:off x="612743" y="3704733"/>
            <a:ext cx="11199044" cy="213988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90210-016B-8A14-770D-3B861DED481C}"/>
              </a:ext>
            </a:extLst>
          </p:cNvPr>
          <p:cNvSpPr txBox="1"/>
          <p:nvPr/>
        </p:nvSpPr>
        <p:spPr>
          <a:xfrm>
            <a:off x="703697" y="3904084"/>
            <a:ext cx="102313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testset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indices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randperm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indices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[: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dataset_test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indices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dataset_test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내용 개체 틀 11">
            <a:extLst>
              <a:ext uri="{FF2B5EF4-FFF2-40B4-BE49-F238E27FC236}">
                <a16:creationId xmlns:a16="http://schemas.microsoft.com/office/drawing/2014/main" id="{C93F775C-36C9-1F77-0BF2-8E18F90940D6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어그멘테이션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7" name="내용 개체 틀 11">
            <a:extLst>
              <a:ext uri="{FF2B5EF4-FFF2-40B4-BE49-F238E27FC236}">
                <a16:creationId xmlns:a16="http://schemas.microsoft.com/office/drawing/2014/main" id="{E52929C0-EF9B-13A0-A43A-5CB6E768F33C}"/>
              </a:ext>
            </a:extLst>
          </p:cNvPr>
          <p:cNvSpPr txBox="1">
            <a:spLocks/>
          </p:cNvSpPr>
          <p:nvPr/>
        </p:nvSpPr>
        <p:spPr>
          <a:xfrm>
            <a:off x="66173" y="3292009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</a:t>
            </a:r>
            <a:r>
              <a:rPr lang="en-US" altLang="ko-KR" sz="1600" dirty="0">
                <a:latin typeface="Times New Roman" panose="02020603050405020304" pitchFamily="18" charset="0"/>
              </a:rPr>
              <a:t>/ </a:t>
            </a:r>
            <a:r>
              <a:rPr lang="ko-KR" altLang="en-US" sz="1600" dirty="0">
                <a:latin typeface="Times New Roman" panose="02020603050405020304" pitchFamily="18" charset="0"/>
              </a:rPr>
              <a:t>검증 데이터셋 및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770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85171"/>
            <a:ext cx="11199044" cy="18010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91128"/>
            <a:ext cx="110138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torchvision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mobilenet_v2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1280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sizes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aspect_ratios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MultiScaleRoIAlign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featmap_names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sampling_ratio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rpn_anchor_generator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box_roi_pool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weight_decay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0.0005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D1ED418-9EE8-D01E-CCAB-FC744320D94C}"/>
              </a:ext>
            </a:extLst>
          </p:cNvPr>
          <p:cNvSpPr/>
          <p:nvPr/>
        </p:nvSpPr>
        <p:spPr>
          <a:xfrm>
            <a:off x="612743" y="4212552"/>
            <a:ext cx="11199044" cy="106523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C7F40-618E-E7D8-06E5-2F85D9C36853}"/>
              </a:ext>
            </a:extLst>
          </p:cNvPr>
          <p:cNvSpPr txBox="1"/>
          <p:nvPr/>
        </p:nvSpPr>
        <p:spPr>
          <a:xfrm>
            <a:off x="703697" y="4411902"/>
            <a:ext cx="102313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train_one_epoch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optimizer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print_freq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state_dict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detector.pth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8D22653B-57D5-92DC-BECE-5161B6DEB500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객체 탐지 모델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8DA81300-0BC2-FB91-7757-7DBD0C002788}"/>
              </a:ext>
            </a:extLst>
          </p:cNvPr>
          <p:cNvSpPr txBox="1">
            <a:spLocks/>
          </p:cNvSpPr>
          <p:nvPr/>
        </p:nvSpPr>
        <p:spPr>
          <a:xfrm>
            <a:off x="66173" y="3775671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및 모델 파라미터 저장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5884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25306"/>
            <a:ext cx="11199044" cy="507831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325306"/>
            <a:ext cx="1101382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iter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permute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target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boxes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eval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unsqueeze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v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k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v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()}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ax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subplots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mean_score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mean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scores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zip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scores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0.75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cv2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220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zip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targets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box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cv2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set_axis_off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imshow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154E4378-B2C9-DCC6-A69D-F6B3C8D04243}"/>
              </a:ext>
            </a:extLst>
          </p:cNvPr>
          <p:cNvSpPr txBox="1">
            <a:spLocks/>
          </p:cNvSpPr>
          <p:nvPr/>
        </p:nvSpPr>
        <p:spPr>
          <a:xfrm>
            <a:off x="66173" y="922565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실제 이미지에서 객체 탐지 결과 확인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0733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9F6855D-2698-D46B-BA2C-F1681DB3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1225485"/>
            <a:ext cx="8905698" cy="47516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6534A0-0C66-D048-8067-C7E3DBEF996B}"/>
              </a:ext>
            </a:extLst>
          </p:cNvPr>
          <p:cNvSpPr txBox="1"/>
          <p:nvPr/>
        </p:nvSpPr>
        <p:spPr>
          <a:xfrm>
            <a:off x="9324798" y="5237252"/>
            <a:ext cx="232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파랑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정답값</a:t>
            </a:r>
            <a:endParaRPr lang="en-US" altLang="ko-KR" sz="1600" dirty="0"/>
          </a:p>
          <a:p>
            <a:r>
              <a:rPr lang="ko-KR" altLang="en-US" sz="1600" dirty="0"/>
              <a:t>빨강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예측값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399710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038475" y="1128422"/>
            <a:ext cx="6115051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ko-KR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hank You</a:t>
            </a:r>
          </a:p>
          <a:p>
            <a:pPr algn="ctr"/>
            <a:r>
              <a:rPr lang="en-US" altLang="ko-KR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Attention.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24000" y="6750052"/>
            <a:ext cx="9144000" cy="107951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67000">
                <a:srgbClr val="FF5D5D"/>
              </a:gs>
              <a:gs pos="585">
                <a:srgbClr val="FFCCCC"/>
              </a:gs>
              <a:gs pos="22000">
                <a:srgbClr val="FF9999"/>
              </a:gs>
              <a:gs pos="41000">
                <a:srgbClr val="FF9999"/>
              </a:gs>
              <a:gs pos="82000">
                <a:srgbClr val="FF000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4312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</a:rPr>
              <a:t>0.0 Appendix</a:t>
            </a:r>
            <a:endParaRPr lang="ko-KR" altLang="en-US" sz="3600" b="1" dirty="0">
              <a:solidFill>
                <a:prstClr val="black"/>
              </a:solidFill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00th, 2023</a:t>
            </a:r>
            <a:r>
              <a:rPr lang="en-US" altLang="ko-KR" dirty="0"/>
              <a:t>    |    00/00</a:t>
            </a:r>
            <a:endParaRPr lang="ko-KR" altLang="en-US" dirty="0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b="1" dirty="0">
                <a:latin typeface="Times New Roman" panose="02020603050405020304" pitchFamily="18" charset="0"/>
              </a:rPr>
              <a:t>A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ko-KR" sz="1400" dirty="0">
                <a:latin typeface="Times New Roman" panose="02020603050405020304" pitchFamily="18" charset="0"/>
              </a:rPr>
              <a:t> B</a:t>
            </a:r>
            <a:r>
              <a:rPr lang="en-US" altLang="ko-KR" sz="1800" b="1" dirty="0">
                <a:latin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188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객체 탐지</a:t>
            </a:r>
            <a:r>
              <a:rPr lang="en-US" altLang="ko-KR" sz="1600" dirty="0">
                <a:latin typeface="Times New Roman" panose="02020603050405020304" pitchFamily="18" charset="0"/>
              </a:rPr>
              <a:t>(Object Detection)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 내 물체의 위치를 탐지하고 인식하는 문제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객체 탐지를 위해서는 이미지</a:t>
            </a:r>
            <a:r>
              <a:rPr lang="en-US" altLang="ko-KR" sz="1600" dirty="0"/>
              <a:t>,</a:t>
            </a:r>
            <a:r>
              <a:rPr lang="ko-KR" altLang="en-US" sz="1600" dirty="0"/>
              <a:t> 모델</a:t>
            </a:r>
            <a:r>
              <a:rPr lang="en-US" altLang="ko-KR" sz="1600" dirty="0"/>
              <a:t>, </a:t>
            </a:r>
            <a:r>
              <a:rPr lang="ko-KR" altLang="en-US" sz="1600" dirty="0"/>
              <a:t>라벨에 더하여 이미지 내 객체의 위치 정보를 담고 있는 박스 정보가 필요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객체 탐지에서는 오브젝트의 영역을 제안하는 과정과 제안된 영역 내 오브젝트를 분류하는 과정을 포함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앞선 분류 문제의 학습에서 달라지는 점들을 중점적으로 </a:t>
            </a:r>
            <a:r>
              <a:rPr lang="en-US" altLang="ko-KR" sz="1600" dirty="0"/>
              <a:t>Faster-RCNN</a:t>
            </a:r>
            <a:r>
              <a:rPr lang="ko-KR" altLang="en-US" sz="1600" dirty="0"/>
              <a:t> 모델과 </a:t>
            </a:r>
            <a:r>
              <a:rPr lang="en-US" altLang="ko-KR" sz="1600" dirty="0"/>
              <a:t>VOC Detection </a:t>
            </a:r>
            <a:r>
              <a:rPr lang="ko-KR" altLang="en-US" sz="1600" dirty="0"/>
              <a:t>데이터셋으로 활용해 객체 탐지 태스크를 진행</a:t>
            </a:r>
            <a:endParaRPr lang="en-US" altLang="ko-KR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Overview – Object Detection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grpSp>
        <p:nvGrpSpPr>
          <p:cNvPr id="34" name="그룹 33"/>
          <p:cNvGrpSpPr/>
          <p:nvPr/>
        </p:nvGrpSpPr>
        <p:grpSpPr>
          <a:xfrm>
            <a:off x="851428" y="2852332"/>
            <a:ext cx="10489143" cy="3245818"/>
            <a:chOff x="1037365" y="2852332"/>
            <a:chExt cx="10489143" cy="3245818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04CE4703-DAEE-8AF1-BCC4-72D2806CC540}"/>
                </a:ext>
              </a:extLst>
            </p:cNvPr>
            <p:cNvSpPr/>
            <p:nvPr/>
          </p:nvSpPr>
          <p:spPr>
            <a:xfrm>
              <a:off x="3693049" y="3054292"/>
              <a:ext cx="862764" cy="212344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BBAB6011-AFB4-EB04-02F5-76938D461948}"/>
                </a:ext>
              </a:extLst>
            </p:cNvPr>
            <p:cNvSpPr/>
            <p:nvPr/>
          </p:nvSpPr>
          <p:spPr>
            <a:xfrm>
              <a:off x="4002929" y="3160972"/>
              <a:ext cx="777240" cy="191008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정육면체 7">
              <a:extLst>
                <a:ext uri="{FF2B5EF4-FFF2-40B4-BE49-F238E27FC236}">
                  <a16:creationId xmlns:a16="http://schemas.microsoft.com/office/drawing/2014/main" id="{45F7F1A1-536F-F8ED-5BFC-678372B3D292}"/>
                </a:ext>
              </a:extLst>
            </p:cNvPr>
            <p:cNvSpPr/>
            <p:nvPr/>
          </p:nvSpPr>
          <p:spPr>
            <a:xfrm>
              <a:off x="4332293" y="3299494"/>
              <a:ext cx="696067" cy="1710597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4642174" y="3451298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정육면체 23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5672424" y="3451298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tx1"/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869070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Network</a:t>
              </a:r>
              <a:endParaRPr lang="ko-KR" altLang="en-US" dirty="0"/>
            </a:p>
          </p:txBody>
        </p:sp>
        <p:sp>
          <p:nvSpPr>
            <p:cNvPr id="16" name="오른쪽 화살표 15"/>
            <p:cNvSpPr/>
            <p:nvPr/>
          </p:nvSpPr>
          <p:spPr>
            <a:xfrm>
              <a:off x="5309968" y="4028582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559513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Dataset</a:t>
              </a:r>
              <a:endParaRPr lang="ko-KR" altLang="en-US" dirty="0"/>
            </a:p>
          </p:txBody>
        </p:sp>
        <p:sp>
          <p:nvSpPr>
            <p:cNvPr id="18" name="왼쪽 대괄호 17"/>
            <p:cNvSpPr/>
            <p:nvPr/>
          </p:nvSpPr>
          <p:spPr>
            <a:xfrm rot="16200000">
              <a:off x="1992660" y="4843650"/>
              <a:ext cx="158620" cy="162134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왼쪽 대괄호 21"/>
            <p:cNvSpPr/>
            <p:nvPr/>
          </p:nvSpPr>
          <p:spPr>
            <a:xfrm rot="16200000">
              <a:off x="6302217" y="2919840"/>
              <a:ext cx="158621" cy="546896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365" y="3570153"/>
              <a:ext cx="2003777" cy="1500899"/>
            </a:xfrm>
            <a:prstGeom prst="rect">
              <a:avLst/>
            </a:prstGeom>
          </p:spPr>
        </p:pic>
        <p:sp>
          <p:nvSpPr>
            <p:cNvPr id="23" name="오른쪽 화살표 22"/>
            <p:cNvSpPr/>
            <p:nvPr/>
          </p:nvSpPr>
          <p:spPr>
            <a:xfrm>
              <a:off x="3203810" y="4028582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109533" y="4939701"/>
              <a:ext cx="1533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Feature map</a:t>
              </a:r>
              <a:endParaRPr lang="ko-KR" altLang="en-US" sz="1600" dirty="0"/>
            </a:p>
          </p:txBody>
        </p:sp>
        <p:sp>
          <p:nvSpPr>
            <p:cNvPr id="27" name="오른쪽 화살표 26"/>
            <p:cNvSpPr/>
            <p:nvPr/>
          </p:nvSpPr>
          <p:spPr>
            <a:xfrm>
              <a:off x="6340343" y="4519539"/>
              <a:ext cx="1729237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오른쪽 화살표 27"/>
            <p:cNvSpPr/>
            <p:nvPr/>
          </p:nvSpPr>
          <p:spPr>
            <a:xfrm>
              <a:off x="6423942" y="3486561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정육면체 2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6869806" y="2852332"/>
              <a:ext cx="478668" cy="1267739"/>
            </a:xfrm>
            <a:prstGeom prst="cube">
              <a:avLst>
                <a:gd name="adj" fmla="val 78017"/>
              </a:avLst>
            </a:prstGeom>
            <a:solidFill>
              <a:srgbClr val="FFFEF6"/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평행 사변형 19"/>
            <p:cNvSpPr/>
            <p:nvPr/>
          </p:nvSpPr>
          <p:spPr>
            <a:xfrm rot="5400000" flipV="1">
              <a:off x="6972749" y="3342266"/>
              <a:ext cx="393119" cy="177284"/>
            </a:xfrm>
            <a:prstGeom prst="parallelogram">
              <a:avLst>
                <a:gd name="adj" fmla="val 98774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평행 사변형 30"/>
            <p:cNvSpPr/>
            <p:nvPr/>
          </p:nvSpPr>
          <p:spPr>
            <a:xfrm rot="5400000" flipV="1">
              <a:off x="6925891" y="3520658"/>
              <a:ext cx="393119" cy="177284"/>
            </a:xfrm>
            <a:prstGeom prst="parallelogram">
              <a:avLst>
                <a:gd name="adj" fmla="val 98774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145293" y="4105879"/>
              <a:ext cx="1991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/>
                <a:t>Region Proposal</a:t>
              </a:r>
              <a:endParaRPr lang="ko-KR" altLang="en-US" sz="1600" b="1" dirty="0"/>
            </a:p>
          </p:txBody>
        </p:sp>
        <p:sp>
          <p:nvSpPr>
            <p:cNvPr id="33" name="오른쪽 화살표 32"/>
            <p:cNvSpPr/>
            <p:nvPr/>
          </p:nvSpPr>
          <p:spPr>
            <a:xfrm>
              <a:off x="7664042" y="3486561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8170723" y="3430908"/>
              <a:ext cx="604299" cy="1489133"/>
              <a:chOff x="6869806" y="2852332"/>
              <a:chExt cx="478668" cy="1267739"/>
            </a:xfrm>
          </p:grpSpPr>
          <p:sp>
            <p:nvSpPr>
              <p:cNvPr id="36" name="정육면체 35">
                <a:extLst>
                  <a:ext uri="{FF2B5EF4-FFF2-40B4-BE49-F238E27FC236}">
                    <a16:creationId xmlns:a16="http://schemas.microsoft.com/office/drawing/2014/main" id="{0FA5FA64-2153-4CE6-3294-BD2517A3C0F4}"/>
                  </a:ext>
                </a:extLst>
              </p:cNvPr>
              <p:cNvSpPr/>
              <p:nvPr/>
            </p:nvSpPr>
            <p:spPr>
              <a:xfrm>
                <a:off x="6869806" y="2852332"/>
                <a:ext cx="478668" cy="1267739"/>
              </a:xfrm>
              <a:prstGeom prst="cube">
                <a:avLst>
                  <a:gd name="adj" fmla="val 78017"/>
                </a:avLst>
              </a:prstGeom>
              <a:solidFill>
                <a:schemeClr val="tx1"/>
              </a:solidFill>
              <a:ln w="31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평행 사변형 36"/>
              <p:cNvSpPr/>
              <p:nvPr/>
            </p:nvSpPr>
            <p:spPr>
              <a:xfrm rot="5400000" flipV="1">
                <a:off x="6972749" y="3342266"/>
                <a:ext cx="393119" cy="177284"/>
              </a:xfrm>
              <a:prstGeom prst="parallelogram">
                <a:avLst>
                  <a:gd name="adj" fmla="val 98774"/>
                </a:avLst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평행 사변형 37"/>
              <p:cNvSpPr/>
              <p:nvPr/>
            </p:nvSpPr>
            <p:spPr>
              <a:xfrm rot="5400000" flipV="1">
                <a:off x="6925891" y="3520658"/>
                <a:ext cx="393119" cy="177284"/>
              </a:xfrm>
              <a:prstGeom prst="parallelogram">
                <a:avLst>
                  <a:gd name="adj" fmla="val 98774"/>
                </a:avLst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7781980" y="4939701"/>
              <a:ext cx="1533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/>
                <a:t>Classification</a:t>
              </a:r>
              <a:endParaRPr lang="ko-KR" altLang="en-US" sz="1600" b="1" dirty="0"/>
            </a:p>
          </p:txBody>
        </p:sp>
        <p:sp>
          <p:nvSpPr>
            <p:cNvPr id="41" name="오른쪽 화살표 40"/>
            <p:cNvSpPr/>
            <p:nvPr/>
          </p:nvSpPr>
          <p:spPr>
            <a:xfrm>
              <a:off x="9041225" y="4089185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2731" y="3570153"/>
              <a:ext cx="2003777" cy="1500899"/>
            </a:xfrm>
            <a:prstGeom prst="rect">
              <a:avLst/>
            </a:prstGeom>
          </p:spPr>
        </p:pic>
        <p:sp>
          <p:nvSpPr>
            <p:cNvPr id="30" name="직사각형 29"/>
            <p:cNvSpPr/>
            <p:nvPr/>
          </p:nvSpPr>
          <p:spPr>
            <a:xfrm>
              <a:off x="10338318" y="3805860"/>
              <a:ext cx="737208" cy="745097"/>
            </a:xfrm>
            <a:prstGeom prst="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0183382" y="4142927"/>
              <a:ext cx="1004021" cy="6290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050612" y="3469741"/>
              <a:ext cx="1024914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200" u="sng" dirty="0">
                  <a:solidFill>
                    <a:schemeClr val="accent4"/>
                  </a:solidFill>
                </a:rPr>
                <a:t>Human</a:t>
              </a:r>
              <a:endParaRPr lang="ko-KR" alt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888189" y="4673973"/>
              <a:ext cx="1024914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200" u="sng" dirty="0">
                  <a:solidFill>
                    <a:srgbClr val="FF0000"/>
                  </a:solidFill>
                </a:rPr>
                <a:t>motorbike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46" name="왼쪽 대괄호 45"/>
            <p:cNvSpPr/>
            <p:nvPr/>
          </p:nvSpPr>
          <p:spPr>
            <a:xfrm rot="16200000">
              <a:off x="10483759" y="4843650"/>
              <a:ext cx="158620" cy="162134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0050955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9541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torch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torch.nn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신경망 구축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torch.optim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 err="1">
                <a:latin typeface="Times New Roman" panose="02020603050405020304" pitchFamily="18" charset="0"/>
              </a:rPr>
              <a:t>옵티마이저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torch.utils.data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 err="1">
                <a:latin typeface="Times New Roman" panose="02020603050405020304" pitchFamily="18" charset="0"/>
              </a:rPr>
              <a:t>데이터로더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torchvison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torchvision.models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사전 정의된 모델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torchvision.datasets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벤치마크 </a:t>
            </a:r>
            <a:r>
              <a:rPr lang="ko-KR" altLang="en-US" dirty="0" err="1">
                <a:latin typeface="Times New Roman" panose="02020603050405020304" pitchFamily="18" charset="0"/>
              </a:rPr>
              <a:t>데이터셋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torchvision.transforms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데이터</a:t>
            </a:r>
            <a:r>
              <a:rPr lang="en-US" altLang="ko-KR" dirty="0">
                <a:latin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</a:rPr>
              <a:t>어그멘테이션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vision.references.detection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transforms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transforms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engine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train / </a:t>
            </a:r>
            <a:r>
              <a:rPr lang="en-US" altLang="ko-KR" dirty="0" err="1">
                <a:latin typeface="Times New Roman" panose="02020603050405020304" pitchFamily="18" charset="0"/>
              </a:rPr>
              <a:t>val</a:t>
            </a:r>
            <a:r>
              <a:rPr lang="en-US" altLang="ko-KR" dirty="0">
                <a:latin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</a:rPr>
              <a:t>함수 정의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utils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utils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Requirements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6</a:t>
            </a:fld>
            <a:r>
              <a:rPr lang="en-US" altLang="ko-KR" dirty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5087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1. Basic Model Code</a:t>
            </a:r>
            <a:endParaRPr lang="ko-KR" altLang="en-US" sz="40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- Network function</a:t>
            </a:r>
          </a:p>
          <a:p>
            <a:r>
              <a:rPr lang="en-US" altLang="ko-KR" dirty="0"/>
              <a:t>- Fully Connected Layer</a:t>
            </a:r>
          </a:p>
          <a:p>
            <a:r>
              <a:rPr lang="en-US" altLang="ko-KR" dirty="0"/>
              <a:t>- Convolutional Neural Network</a:t>
            </a:r>
          </a:p>
          <a:p>
            <a:r>
              <a:rPr lang="en-US" altLang="ko-KR" dirty="0"/>
              <a:t>- Trainer</a:t>
            </a:r>
          </a:p>
          <a:p>
            <a:r>
              <a:rPr lang="en-US" altLang="ko-KR" dirty="0"/>
              <a:t>- Data Loader</a:t>
            </a:r>
          </a:p>
        </p:txBody>
      </p:sp>
    </p:spTree>
    <p:extLst>
      <p:ext uri="{BB962C8B-B14F-4D97-AF65-F5344CB8AC3E}">
        <p14:creationId xmlns:p14="http://schemas.microsoft.com/office/powerpoint/2010/main" val="257335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4145047"/>
            <a:ext cx="12012717" cy="241132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nn.Linear</a:t>
            </a:r>
            <a:r>
              <a:rPr lang="en-US" altLang="ko-KR" sz="1600" dirty="0">
                <a:latin typeface="Times New Roman" panose="02020603050405020304" pitchFamily="18" charset="0"/>
              </a:rPr>
              <a:t> : Fully Connected Layer, </a:t>
            </a:r>
            <a:r>
              <a:rPr lang="ko-KR" altLang="en-US" sz="1600" dirty="0">
                <a:latin typeface="Times New Roman" panose="02020603050405020304" pitchFamily="18" charset="0"/>
              </a:rPr>
              <a:t>입력 뉴런이 출력 뉴런과 모두 연결되어 입력과 출력 간의 모든 가능한 관계를 학습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nn.Conv2d : Convolutional Layer, </a:t>
            </a:r>
            <a:r>
              <a:rPr lang="ko-KR" altLang="en-US" sz="1600" dirty="0">
                <a:latin typeface="Times New Roman" panose="02020603050405020304" pitchFamily="18" charset="0"/>
              </a:rPr>
              <a:t>주어진 출력 채널 수와 사이즈를 가지는 커널을 다수 포함하여 데이터에서 특정 패턴들을 추출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nn.Sequential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ko-KR" altLang="en-US" sz="1600" dirty="0">
                <a:latin typeface="Times New Roman" panose="02020603050405020304" pitchFamily="18" charset="0"/>
              </a:rPr>
              <a:t>데이터가 들어오면 입력된 모듈들에 순차적으로 통과시키는 컨테이너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nn.ReLU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en-US" altLang="ko-KR" sz="1600" dirty="0" err="1">
                <a:latin typeface="Times New Roman" panose="02020603050405020304" pitchFamily="18" charset="0"/>
              </a:rPr>
              <a:t>ReLU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활성화 함수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비선형 함수로 선형적으로 표현할 수 없는 복잡한 관계를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표한할</a:t>
            </a:r>
            <a:r>
              <a:rPr lang="ko-KR" altLang="en-US" sz="1600" dirty="0">
                <a:latin typeface="Times New Roman" panose="02020603050405020304" pitchFamily="18" charset="0"/>
              </a:rPr>
              <a:t> 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있게함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nn.MaxPool2d : Max Pooling Layer, </a:t>
            </a:r>
            <a:r>
              <a:rPr lang="ko-KR" altLang="en-US" sz="1600" dirty="0">
                <a:latin typeface="Times New Roman" panose="02020603050405020304" pitchFamily="18" charset="0"/>
              </a:rPr>
              <a:t>데이터의 수를 줄이면서 중요한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피쳐를</a:t>
            </a:r>
            <a:r>
              <a:rPr lang="ko-KR" altLang="en-US" sz="1600" dirty="0">
                <a:latin typeface="Times New Roman" panose="02020603050405020304" pitchFamily="18" charset="0"/>
              </a:rPr>
              <a:t> 추출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Network</a:t>
            </a:r>
            <a:r>
              <a:rPr lang="ko-KR" altLang="en-US" sz="3600" b="1" dirty="0">
                <a:latin typeface="Times New Roman" panose="02020603050405020304" pitchFamily="18" charset="0"/>
              </a:rPr>
              <a:t> </a:t>
            </a:r>
            <a:r>
              <a:rPr lang="en-US" altLang="ko-KR" sz="3600" b="1" dirty="0">
                <a:latin typeface="Times New Roman" panose="02020603050405020304" pitchFamily="18" charset="0"/>
              </a:rPr>
              <a:t>Function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CC0037-9E7B-8478-C063-8E0A5C2F9A7A}"/>
              </a:ext>
            </a:extLst>
          </p:cNvPr>
          <p:cNvSpPr/>
          <p:nvPr/>
        </p:nvSpPr>
        <p:spPr>
          <a:xfrm>
            <a:off x="0" y="921456"/>
            <a:ext cx="12191999" cy="314928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A08FC3-B56C-83AB-DB73-2FB6CC3B20D1}"/>
              </a:ext>
            </a:extLst>
          </p:cNvPr>
          <p:cNvSpPr txBox="1"/>
          <p:nvPr/>
        </p:nvSpPr>
        <p:spPr>
          <a:xfrm>
            <a:off x="179282" y="921454"/>
            <a:ext cx="1183343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fc_layer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conv_layer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sequential_layer1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631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b="1" dirty="0">
                <a:latin typeface="Times New Roman" panose="02020603050405020304" pitchFamily="18" charset="0"/>
              </a:rPr>
              <a:t>-</a:t>
            </a:r>
            <a:endParaRPr lang="en-US" altLang="ko-KR" sz="14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Network</a:t>
            </a:r>
            <a:r>
              <a:rPr lang="ko-KR" altLang="en-US" sz="3600" b="1" dirty="0">
                <a:latin typeface="Times New Roman" panose="02020603050405020304" pitchFamily="18" charset="0"/>
              </a:rPr>
              <a:t> </a:t>
            </a:r>
            <a:r>
              <a:rPr lang="en-US" altLang="ko-KR" sz="3600" b="1" dirty="0">
                <a:latin typeface="Times New Roman" panose="02020603050405020304" pitchFamily="18" charset="0"/>
              </a:rPr>
              <a:t>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0" y="1074508"/>
            <a:ext cx="12191999" cy="296564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35020" y="1074509"/>
            <a:ext cx="10612878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BasicNet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output_shape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BasicNet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output_shape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             </a:t>
            </a:r>
          </a:p>
          <a:p>
            <a:r>
              <a:rPr lang="en-US" altLang="ko-K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                                 </a:t>
            </a:r>
          </a:p>
          <a:p>
            <a:br>
              <a:rPr lang="en-US" altLang="ko-K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 txBox="1">
            <a:spLocks/>
          </p:cNvSpPr>
          <p:nvPr/>
        </p:nvSpPr>
        <p:spPr>
          <a:xfrm>
            <a:off x="179282" y="4145047"/>
            <a:ext cx="12012717" cy="2411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기본 모델 구성을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nn.Moudle</a:t>
            </a:r>
            <a:r>
              <a:rPr lang="ko-KR" altLang="en-US" sz="1600" dirty="0">
                <a:latin typeface="Times New Roman" panose="02020603050405020304" pitchFamily="18" charset="0"/>
              </a:rPr>
              <a:t>을 상속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__()</a:t>
            </a:r>
            <a:r>
              <a:rPr lang="ko-KR" altLang="en-US" sz="1600" dirty="0">
                <a:latin typeface="Times New Roman" panose="02020603050405020304" pitchFamily="18" charset="0"/>
              </a:rPr>
              <a:t>과 </a:t>
            </a:r>
            <a:r>
              <a:rPr lang="en-US" altLang="ko-KR" sz="1600" dirty="0">
                <a:latin typeface="Times New Roman" panose="02020603050405020304" pitchFamily="18" charset="0"/>
              </a:rPr>
              <a:t>forward()</a:t>
            </a:r>
            <a:r>
              <a:rPr lang="ko-KR" altLang="en-US" sz="1600" dirty="0">
                <a:latin typeface="Times New Roman" panose="02020603050405020304" pitchFamily="18" charset="0"/>
              </a:rPr>
              <a:t>를 작성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nn.Moudle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초기화를 위해 </a:t>
            </a:r>
            <a:r>
              <a:rPr lang="en-US" altLang="ko-KR" sz="1600" dirty="0">
                <a:latin typeface="Times New Roman" panose="02020603050405020304" pitchFamily="18" charset="0"/>
              </a:rPr>
              <a:t>super().__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__() </a:t>
            </a:r>
            <a:r>
              <a:rPr lang="ko-KR" altLang="en-US" sz="1600" dirty="0">
                <a:latin typeface="Times New Roman" panose="02020603050405020304" pitchFamily="18" charset="0"/>
              </a:rPr>
              <a:t>호출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forward</a:t>
            </a:r>
            <a:r>
              <a:rPr lang="ko-KR" altLang="en-US" sz="1600" dirty="0">
                <a:latin typeface="Times New Roman" panose="02020603050405020304" pitchFamily="18" charset="0"/>
              </a:rPr>
              <a:t>에서 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 선언한 레이어들에 입력 데이터를 통과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09699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Times New Roman"/>
        <a:ea typeface="문체부 돋음체"/>
        <a:cs typeface=""/>
      </a:majorFont>
      <a:minorFont>
        <a:latin typeface="Times New Roman"/>
        <a:ea typeface="문체부 돋음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14374</TotalTime>
  <Words>6374</Words>
  <Application>Microsoft Office PowerPoint</Application>
  <PresentationFormat>와이드스크린</PresentationFormat>
  <Paragraphs>775</Paragraphs>
  <Slides>45</Slides>
  <Notes>42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7" baseType="lpstr">
      <vt:lpstr>AppleSDGothicNeo</vt:lpstr>
      <vt:lpstr>FreightSans</vt:lpstr>
      <vt:lpstr>굴림</vt:lpstr>
      <vt:lpstr>맑은 고딕</vt:lpstr>
      <vt:lpstr>한컴바탕</vt:lpstr>
      <vt:lpstr>Arial</vt:lpstr>
      <vt:lpstr>Calibri</vt:lpstr>
      <vt:lpstr>Cambria Math</vt:lpstr>
      <vt:lpstr>Consolas</vt:lpstr>
      <vt:lpstr>Times New Roman</vt:lpstr>
      <vt:lpstr>Wingdings</vt:lpstr>
      <vt:lpstr>1_Office 테마</vt:lpstr>
      <vt:lpstr>제 8회 인공지능 및 로보틱스 여름학교 AI &amp; Robotics Summer School 2023 - 딥러닝 실습 1 – Deep Learning Basics &amp; Classification</vt:lpstr>
      <vt:lpstr>Index</vt:lpstr>
      <vt:lpstr>0. Overview</vt:lpstr>
      <vt:lpstr>Overview – Classification</vt:lpstr>
      <vt:lpstr>Overview – Object Detection</vt:lpstr>
      <vt:lpstr>Requirements</vt:lpstr>
      <vt:lpstr>1. Basic Model Code</vt:lpstr>
      <vt:lpstr>Network Function</vt:lpstr>
      <vt:lpstr>Network Model</vt:lpstr>
      <vt:lpstr>FCN</vt:lpstr>
      <vt:lpstr>Basic CNN</vt:lpstr>
      <vt:lpstr>Trainer</vt:lpstr>
      <vt:lpstr>Trainer</vt:lpstr>
      <vt:lpstr>Trainer</vt:lpstr>
      <vt:lpstr>Trainer</vt:lpstr>
      <vt:lpstr>Trainer</vt:lpstr>
      <vt:lpstr>Trainer</vt:lpstr>
      <vt:lpstr>Loader</vt:lpstr>
      <vt:lpstr>Loader</vt:lpstr>
      <vt:lpstr>Loader</vt:lpstr>
      <vt:lpstr>Loader</vt:lpstr>
      <vt:lpstr>Loader</vt:lpstr>
      <vt:lpstr>Loader</vt:lpstr>
      <vt:lpstr>2. Train Loop for Classification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3. Train Loop for Detection</vt:lpstr>
      <vt:lpstr>Trainer</vt:lpstr>
      <vt:lpstr>Trainer</vt:lpstr>
      <vt:lpstr>Trainer</vt:lpstr>
      <vt:lpstr>Trainer</vt:lpstr>
      <vt:lpstr>Training Detection Model</vt:lpstr>
      <vt:lpstr>Training Detection Model</vt:lpstr>
      <vt:lpstr>Training Detection Model</vt:lpstr>
      <vt:lpstr>Training Detection Model</vt:lpstr>
      <vt:lpstr>Training Detection Model</vt:lpstr>
      <vt:lpstr>Training Detection Model</vt:lpstr>
      <vt:lpstr>PowerPoint 프레젠테이션</vt:lpstr>
      <vt:lpstr>0.0 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노상준</dc:creator>
  <cp:lastModifiedBy>HEO Yunjae</cp:lastModifiedBy>
  <cp:revision>2122</cp:revision>
  <cp:lastPrinted>2022-06-17T01:57:55Z</cp:lastPrinted>
  <dcterms:created xsi:type="dcterms:W3CDTF">2022-05-23T05:58:51Z</dcterms:created>
  <dcterms:modified xsi:type="dcterms:W3CDTF">2023-07-16T18:54:37Z</dcterms:modified>
</cp:coreProperties>
</file>

<file path=docProps/thumbnail.jpeg>
</file>